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harts/chart4.xml" ContentType="application/vnd.openxmlformats-officedocument.drawingml.chart+xml"/>
  <Override PartName="/ppt/notesSlides/notesSlide23.xml" ContentType="application/vnd.openxmlformats-officedocument.presentationml.notesSlide+xml"/>
  <Override PartName="/ppt/charts/chart5.xml" ContentType="application/vnd.openxmlformats-officedocument.drawingml.chart+xml"/>
  <Override PartName="/ppt/notesSlides/notesSlide24.xml" ContentType="application/vnd.openxmlformats-officedocument.presentationml.notesSlide+xml"/>
  <Override PartName="/ppt/charts/chart6.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92" r:id="rId2"/>
    <p:sldId id="2827" r:id="rId3"/>
    <p:sldId id="2824" r:id="rId4"/>
    <p:sldId id="575" r:id="rId5"/>
    <p:sldId id="356" r:id="rId6"/>
    <p:sldId id="2828" r:id="rId7"/>
    <p:sldId id="2829" r:id="rId8"/>
    <p:sldId id="2830" r:id="rId9"/>
    <p:sldId id="2832" r:id="rId10"/>
    <p:sldId id="2831" r:id="rId11"/>
    <p:sldId id="2825" r:id="rId12"/>
    <p:sldId id="2826" r:id="rId13"/>
    <p:sldId id="2842" r:id="rId14"/>
    <p:sldId id="2844" r:id="rId15"/>
    <p:sldId id="352" r:id="rId16"/>
    <p:sldId id="347" r:id="rId17"/>
    <p:sldId id="536" r:id="rId18"/>
    <p:sldId id="538" r:id="rId19"/>
    <p:sldId id="351" r:id="rId20"/>
    <p:sldId id="2833" r:id="rId21"/>
    <p:sldId id="341" r:id="rId22"/>
    <p:sldId id="343" r:id="rId23"/>
    <p:sldId id="2841" r:id="rId24"/>
    <p:sldId id="2834" r:id="rId25"/>
    <p:sldId id="2823" r:id="rId26"/>
    <p:sldId id="2788" r:id="rId27"/>
    <p:sldId id="2840" r:id="rId28"/>
    <p:sldId id="579" r:id="rId29"/>
    <p:sldId id="580" r:id="rId30"/>
    <p:sldId id="581" r:id="rId31"/>
    <p:sldId id="582" r:id="rId32"/>
    <p:sldId id="583" r:id="rId33"/>
    <p:sldId id="2538" r:id="rId34"/>
    <p:sldId id="584" r:id="rId35"/>
    <p:sldId id="586" r:id="rId36"/>
    <p:sldId id="590" r:id="rId37"/>
    <p:sldId id="2835" r:id="rId38"/>
    <p:sldId id="591" r:id="rId39"/>
    <p:sldId id="593" r:id="rId40"/>
    <p:sldId id="336" r:id="rId41"/>
    <p:sldId id="337" r:id="rId42"/>
    <p:sldId id="338" r:id="rId43"/>
    <p:sldId id="526" r:id="rId44"/>
    <p:sldId id="527" r:id="rId45"/>
    <p:sldId id="348" r:id="rId46"/>
    <p:sldId id="558" r:id="rId47"/>
    <p:sldId id="2794" r:id="rId48"/>
    <p:sldId id="2795" r:id="rId49"/>
    <p:sldId id="2796" r:id="rId50"/>
    <p:sldId id="2797" r:id="rId51"/>
    <p:sldId id="2839" r:id="rId52"/>
    <p:sldId id="2812" r:id="rId53"/>
    <p:sldId id="2813" r:id="rId54"/>
    <p:sldId id="2815" r:id="rId55"/>
    <p:sldId id="2798" r:id="rId56"/>
    <p:sldId id="2799" r:id="rId57"/>
    <p:sldId id="2843" r:id="rId58"/>
    <p:sldId id="2836" r:id="rId59"/>
    <p:sldId id="2800" r:id="rId60"/>
    <p:sldId id="2801" r:id="rId61"/>
    <p:sldId id="2802" r:id="rId62"/>
    <p:sldId id="2803" r:id="rId63"/>
    <p:sldId id="2804" r:id="rId64"/>
    <p:sldId id="2805" r:id="rId65"/>
    <p:sldId id="2806" r:id="rId66"/>
    <p:sldId id="2837" r:id="rId67"/>
    <p:sldId id="2807" r:id="rId68"/>
    <p:sldId id="2808" r:id="rId69"/>
    <p:sldId id="2811" r:id="rId70"/>
    <p:sldId id="2818" r:id="rId71"/>
    <p:sldId id="2820" r:id="rId72"/>
    <p:sldId id="374" r:id="rId73"/>
    <p:sldId id="2814" r:id="rId74"/>
    <p:sldId id="2821" r:id="rId75"/>
    <p:sldId id="293" r:id="rId76"/>
  </p:sldIdLst>
  <p:sldSz cx="12192000" cy="6858000"/>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EN ÖNKOYUN" initials="EÖ" lastIdx="1" clrIdx="0">
    <p:extLst>
      <p:ext uri="{19B8F6BF-5375-455C-9EA6-DF929625EA0E}">
        <p15:presenceInfo xmlns:p15="http://schemas.microsoft.com/office/powerpoint/2012/main" userId="S-1-5-21-2008681655-1529152882-620655208-12511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EAEFF7"/>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B344D84-9AFB-497E-A393-DC336BA19D2E}" styleName="Orta Stil 3 - Vurgu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30" autoAdjust="0"/>
    <p:restoredTop sz="95116" autoAdjust="0"/>
  </p:normalViewPr>
  <p:slideViewPr>
    <p:cSldViewPr snapToGrid="0">
      <p:cViewPr varScale="1">
        <p:scale>
          <a:sx n="115" d="100"/>
          <a:sy n="115" d="100"/>
        </p:scale>
        <p:origin x="480"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al__ma_Sayfas_.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al__ma_Sayfas_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al__ma_Sayfas_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al__ma_Sayfas_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al__ma_Sayfas_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floor>
    <c:sideWall>
      <c:thickness val="0"/>
    </c:sideWall>
    <c:backWall>
      <c:thickness val="0"/>
    </c:backWall>
    <c:plotArea>
      <c:layout>
        <c:manualLayout>
          <c:layoutTarget val="inner"/>
          <c:xMode val="edge"/>
          <c:yMode val="edge"/>
          <c:x val="0.19110609775352053"/>
          <c:y val="4.2646674446144915E-2"/>
          <c:w val="0.77501253075890175"/>
          <c:h val="0.63494232990494959"/>
        </c:manualLayout>
      </c:layout>
      <c:bar3DChart>
        <c:barDir val="col"/>
        <c:grouping val="clustered"/>
        <c:varyColors val="0"/>
        <c:ser>
          <c:idx val="0"/>
          <c:order val="0"/>
          <c:tx>
            <c:strRef>
              <c:f>Sayfa1!$B$1</c:f>
              <c:strCache>
                <c:ptCount val="1"/>
                <c:pt idx="0">
                  <c:v>2016 - 2021</c:v>
                </c:pt>
              </c:strCache>
            </c:strRef>
          </c:tx>
          <c:invertIfNegative val="0"/>
          <c:dLbls>
            <c:dLbl>
              <c:idx val="0"/>
              <c:layout>
                <c:manualLayout>
                  <c:x val="0"/>
                  <c:y val="-8.43790653102824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F06-47CB-8638-E02847C58DE9}"/>
                </c:ext>
              </c:extLst>
            </c:dLbl>
            <c:spPr>
              <a:noFill/>
              <a:ln>
                <a:noFill/>
              </a:ln>
              <a:effectLst/>
            </c:spPr>
            <c:txPr>
              <a:bodyPr wrap="square" lIns="38100" tIns="19050" rIns="38100" bIns="19050" anchor="ctr">
                <a:spAutoFit/>
              </a:bodyPr>
              <a:lstStyle/>
              <a:p>
                <a:pPr>
                  <a:defRPr b="1"/>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Sayfa1!$A$2</c:f>
              <c:strCache>
                <c:ptCount val="1"/>
                <c:pt idx="0">
                  <c:v>Yeni Araç Sayısı</c:v>
                </c:pt>
              </c:strCache>
            </c:strRef>
          </c:cat>
          <c:val>
            <c:numRef>
              <c:f>Sayfa1!$B$2</c:f>
              <c:numCache>
                <c:formatCode>#,##0</c:formatCode>
                <c:ptCount val="1"/>
                <c:pt idx="0">
                  <c:v>17</c:v>
                </c:pt>
              </c:numCache>
            </c:numRef>
          </c:val>
          <c:extLst>
            <c:ext xmlns:c16="http://schemas.microsoft.com/office/drawing/2014/chart" uri="{C3380CC4-5D6E-409C-BE32-E72D297353CC}">
              <c16:uniqueId val="{00000000-DF06-47CB-8638-E02847C58DE9}"/>
            </c:ext>
          </c:extLst>
        </c:ser>
        <c:ser>
          <c:idx val="1"/>
          <c:order val="1"/>
          <c:tx>
            <c:strRef>
              <c:f>Sayfa1!$C$1</c:f>
              <c:strCache>
                <c:ptCount val="1"/>
                <c:pt idx="0">
                  <c:v>2021 - 2023</c:v>
                </c:pt>
              </c:strCache>
            </c:strRef>
          </c:tx>
          <c:invertIfNegative val="0"/>
          <c:dLbls>
            <c:dLbl>
              <c:idx val="0"/>
              <c:layout>
                <c:manualLayout>
                  <c:x val="1.2068001191216243E-3"/>
                  <c:y val="-8.1566429799939666E-2"/>
                </c:manualLayout>
              </c:layout>
              <c:spPr>
                <a:noFill/>
                <a:ln>
                  <a:noFill/>
                </a:ln>
                <a:effectLst/>
              </c:spPr>
              <c:txPr>
                <a:bodyPr wrap="square" lIns="38100" tIns="19050" rIns="38100" bIns="19050" anchor="ctr">
                  <a:spAutoFit/>
                </a:bodyPr>
                <a:lstStyle/>
                <a:p>
                  <a:pPr>
                    <a:defRPr b="1"/>
                  </a:pPr>
                  <a:endParaRPr lang="tr-T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F06-47CB-8638-E02847C58DE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Sayfa1!$A$2</c:f>
              <c:strCache>
                <c:ptCount val="1"/>
                <c:pt idx="0">
                  <c:v>Yeni Araç Sayısı</c:v>
                </c:pt>
              </c:strCache>
            </c:strRef>
          </c:cat>
          <c:val>
            <c:numRef>
              <c:f>Sayfa1!$C$2</c:f>
              <c:numCache>
                <c:formatCode>#,##0</c:formatCode>
                <c:ptCount val="1"/>
                <c:pt idx="0">
                  <c:v>50</c:v>
                </c:pt>
              </c:numCache>
            </c:numRef>
          </c:val>
          <c:extLst>
            <c:ext xmlns:c16="http://schemas.microsoft.com/office/drawing/2014/chart" uri="{C3380CC4-5D6E-409C-BE32-E72D297353CC}">
              <c16:uniqueId val="{00000001-DF06-47CB-8638-E02847C58DE9}"/>
            </c:ext>
          </c:extLst>
        </c:ser>
        <c:dLbls>
          <c:showLegendKey val="0"/>
          <c:showVal val="0"/>
          <c:showCatName val="0"/>
          <c:showSerName val="0"/>
          <c:showPercent val="0"/>
          <c:showBubbleSize val="0"/>
        </c:dLbls>
        <c:gapWidth val="75"/>
        <c:shape val="box"/>
        <c:axId val="287661984"/>
        <c:axId val="287662544"/>
        <c:axId val="0"/>
      </c:bar3DChart>
      <c:catAx>
        <c:axId val="287661984"/>
        <c:scaling>
          <c:orientation val="minMax"/>
        </c:scaling>
        <c:delete val="0"/>
        <c:axPos val="b"/>
        <c:numFmt formatCode="General" sourceLinked="1"/>
        <c:majorTickMark val="none"/>
        <c:minorTickMark val="none"/>
        <c:tickLblPos val="nextTo"/>
        <c:crossAx val="287662544"/>
        <c:crosses val="autoZero"/>
        <c:auto val="1"/>
        <c:lblAlgn val="ctr"/>
        <c:lblOffset val="100"/>
        <c:noMultiLvlLbl val="0"/>
      </c:catAx>
      <c:valAx>
        <c:axId val="287662544"/>
        <c:scaling>
          <c:orientation val="minMax"/>
        </c:scaling>
        <c:delete val="0"/>
        <c:axPos val="l"/>
        <c:majorGridlines/>
        <c:numFmt formatCode="#,##0" sourceLinked="1"/>
        <c:majorTickMark val="none"/>
        <c:minorTickMark val="none"/>
        <c:tickLblPos val="nextTo"/>
        <c:spPr>
          <a:ln w="9681">
            <a:noFill/>
          </a:ln>
        </c:spPr>
        <c:crossAx val="287661984"/>
        <c:crosses val="autoZero"/>
        <c:crossBetween val="between"/>
      </c:valAx>
      <c:dTable>
        <c:showHorzBorder val="1"/>
        <c:showVertBorder val="1"/>
        <c:showOutline val="1"/>
        <c:showKeys val="1"/>
        <c:txPr>
          <a:bodyPr/>
          <a:lstStyle/>
          <a:p>
            <a:pPr rtl="0">
              <a:defRPr sz="2000" b="1">
                <a:solidFill>
                  <a:srgbClr val="002060"/>
                </a:solidFill>
                <a:latin typeface="Times New Roman" panose="02020603050405020304" pitchFamily="18" charset="0"/>
                <a:cs typeface="Times New Roman" panose="02020603050405020304" pitchFamily="18" charset="0"/>
              </a:defRPr>
            </a:pPr>
            <a:endParaRPr lang="tr-TR"/>
          </a:p>
        </c:txPr>
      </c:dTable>
      <c:spPr>
        <a:noFill/>
        <a:ln w="25816">
          <a:noFill/>
        </a:ln>
      </c:spPr>
    </c:plotArea>
    <c:plotVisOnly val="1"/>
    <c:dispBlanksAs val="gap"/>
    <c:showDLblsOverMax val="0"/>
  </c:chart>
  <c:spPr>
    <a:noFill/>
    <a:ln>
      <a:noFill/>
    </a:ln>
  </c:spPr>
  <c:txPr>
    <a:bodyPr/>
    <a:lstStyle/>
    <a:p>
      <a:pPr>
        <a:defRPr sz="1829"/>
      </a:pPr>
      <a:endParaRPr lang="tr-T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6163835832151514E-2"/>
          <c:y val="4.949315457189473E-2"/>
          <c:w val="0.90965398183592305"/>
          <c:h val="0.61633433688436012"/>
        </c:manualLayout>
      </c:layout>
      <c:bar3DChart>
        <c:barDir val="col"/>
        <c:grouping val="clustered"/>
        <c:varyColors val="0"/>
        <c:ser>
          <c:idx val="0"/>
          <c:order val="0"/>
          <c:tx>
            <c:strRef>
              <c:f>Sayfa1!$B$1</c:f>
              <c:strCache>
                <c:ptCount val="1"/>
                <c:pt idx="0">
                  <c:v>2022</c:v>
                </c:pt>
              </c:strCache>
            </c:strRef>
          </c:tx>
          <c:spPr>
            <a:solidFill>
              <a:schemeClr val="accent1">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95000"/>
                        <a:lumOff val="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6"/>
                <c:pt idx="0">
                  <c:v>OLAY SAYISI</c:v>
                </c:pt>
                <c:pt idx="1">
                  <c:v>FAİLİ MEÇHUL</c:v>
                </c:pt>
                <c:pt idx="2">
                  <c:v>ŞÜPHELİ SAYISI</c:v>
                </c:pt>
                <c:pt idx="3">
                  <c:v>TUTUKLU</c:v>
                </c:pt>
                <c:pt idx="4">
                  <c:v>ADLİ KONTROL</c:v>
                </c:pt>
                <c:pt idx="5">
                  <c:v>SERBEST</c:v>
                </c:pt>
              </c:strCache>
            </c:strRef>
          </c:cat>
          <c:val>
            <c:numRef>
              <c:f>Sayfa1!$B$2:$B$9</c:f>
              <c:numCache>
                <c:formatCode>General</c:formatCode>
                <c:ptCount val="8"/>
                <c:pt idx="0">
                  <c:v>224</c:v>
                </c:pt>
                <c:pt idx="2">
                  <c:v>372</c:v>
                </c:pt>
                <c:pt idx="3">
                  <c:v>70</c:v>
                </c:pt>
                <c:pt idx="4">
                  <c:v>36</c:v>
                </c:pt>
                <c:pt idx="5">
                  <c:v>265</c:v>
                </c:pt>
              </c:numCache>
            </c:numRef>
          </c:val>
          <c:shape val="cylinder"/>
          <c:extLst>
            <c:ext xmlns:c16="http://schemas.microsoft.com/office/drawing/2014/chart" uri="{C3380CC4-5D6E-409C-BE32-E72D297353CC}">
              <c16:uniqueId val="{00000000-E6AC-4C89-91BE-62A914C339C4}"/>
            </c:ext>
          </c:extLst>
        </c:ser>
        <c:ser>
          <c:idx val="1"/>
          <c:order val="1"/>
          <c:tx>
            <c:strRef>
              <c:f>Sayfa1!$C$1</c:f>
              <c:strCache>
                <c:ptCount val="1"/>
                <c:pt idx="0">
                  <c:v>2023</c:v>
                </c:pt>
              </c:strCache>
            </c:strRef>
          </c:tx>
          <c:spPr>
            <a:solidFill>
              <a:schemeClr val="accent1">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95000"/>
                        <a:lumOff val="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6"/>
                <c:pt idx="0">
                  <c:v>OLAY SAYISI</c:v>
                </c:pt>
                <c:pt idx="1">
                  <c:v>FAİLİ MEÇHUL</c:v>
                </c:pt>
                <c:pt idx="2">
                  <c:v>ŞÜPHELİ SAYISI</c:v>
                </c:pt>
                <c:pt idx="3">
                  <c:v>TUTUKLU</c:v>
                </c:pt>
                <c:pt idx="4">
                  <c:v>ADLİ KONTROL</c:v>
                </c:pt>
                <c:pt idx="5">
                  <c:v>SERBEST</c:v>
                </c:pt>
              </c:strCache>
            </c:strRef>
          </c:cat>
          <c:val>
            <c:numRef>
              <c:f>Sayfa1!$C$2:$C$9</c:f>
              <c:numCache>
                <c:formatCode>General</c:formatCode>
                <c:ptCount val="8"/>
                <c:pt idx="0">
                  <c:v>234</c:v>
                </c:pt>
                <c:pt idx="2">
                  <c:v>383</c:v>
                </c:pt>
                <c:pt idx="3">
                  <c:v>75</c:v>
                </c:pt>
                <c:pt idx="4">
                  <c:v>39</c:v>
                </c:pt>
                <c:pt idx="5">
                  <c:v>264</c:v>
                </c:pt>
              </c:numCache>
            </c:numRef>
          </c:val>
          <c:shape val="cylinder"/>
          <c:extLst>
            <c:ext xmlns:c16="http://schemas.microsoft.com/office/drawing/2014/chart" uri="{C3380CC4-5D6E-409C-BE32-E72D297353CC}">
              <c16:uniqueId val="{00000001-E6AC-4C89-91BE-62A914C339C4}"/>
            </c:ext>
          </c:extLst>
        </c:ser>
        <c:dLbls>
          <c:showLegendKey val="0"/>
          <c:showVal val="1"/>
          <c:showCatName val="0"/>
          <c:showSerName val="0"/>
          <c:showPercent val="0"/>
          <c:showBubbleSize val="0"/>
        </c:dLbls>
        <c:gapWidth val="150"/>
        <c:shape val="box"/>
        <c:axId val="268524504"/>
        <c:axId val="268520976"/>
        <c:axId val="0"/>
      </c:bar3DChart>
      <c:catAx>
        <c:axId val="2685245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95000"/>
                    <a:lumOff val="5000"/>
                  </a:schemeClr>
                </a:solidFill>
                <a:latin typeface="+mn-lt"/>
                <a:ea typeface="+mn-ea"/>
                <a:cs typeface="+mn-cs"/>
              </a:defRPr>
            </a:pPr>
            <a:endParaRPr lang="tr-TR"/>
          </a:p>
        </c:txPr>
        <c:crossAx val="268520976"/>
        <c:crosses val="autoZero"/>
        <c:auto val="1"/>
        <c:lblAlgn val="ctr"/>
        <c:lblOffset val="100"/>
        <c:noMultiLvlLbl val="0"/>
      </c:catAx>
      <c:valAx>
        <c:axId val="268520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268524504"/>
        <c:crosses val="autoZero"/>
        <c:crossBetween val="between"/>
      </c:valAx>
      <c:spPr>
        <a:noFill/>
        <a:ln>
          <a:noFill/>
        </a:ln>
        <a:effectLst/>
      </c:spPr>
    </c:plotArea>
    <c:legend>
      <c:legendPos val="b"/>
      <c:layout>
        <c:manualLayout>
          <c:xMode val="edge"/>
          <c:yMode val="edge"/>
          <c:x val="0.43705958597192907"/>
          <c:y val="0.80595407014527654"/>
          <c:w val="0.11412287523608489"/>
          <c:h val="0.1032380976593347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95000"/>
                  <a:lumOff val="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4464083136850006"/>
          <c:y val="2.0826823127125919E-2"/>
          <c:w val="0.85535916863149997"/>
          <c:h val="0.77286384420043897"/>
        </c:manualLayout>
      </c:layout>
      <c:bar3DChart>
        <c:barDir val="col"/>
        <c:grouping val="clustered"/>
        <c:varyColors val="0"/>
        <c:ser>
          <c:idx val="0"/>
          <c:order val="0"/>
          <c:tx>
            <c:strRef>
              <c:f>Sayfa1!$B$1</c:f>
              <c:strCache>
                <c:ptCount val="1"/>
                <c:pt idx="0">
                  <c:v>2021 TEMMUZ</c:v>
                </c:pt>
              </c:strCache>
            </c:strRef>
          </c:tx>
          <c:spPr>
            <a:solidFill>
              <a:schemeClr val="accent1"/>
            </a:solidFill>
            <a:ln>
              <a:noFill/>
            </a:ln>
            <a:effectLst/>
            <a:sp3d/>
          </c:spPr>
          <c:invertIfNegative val="0"/>
          <c:dLbls>
            <c:dLbl>
              <c:idx val="0"/>
              <c:layout>
                <c:manualLayout>
                  <c:x val="-2.2956193797996037E-3"/>
                  <c:y val="-2.1691603470656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7EE-46F7-B867-FEBC05FAFAF1}"/>
                </c:ext>
              </c:extLst>
            </c:dLbl>
            <c:dLbl>
              <c:idx val="1"/>
              <c:layout>
                <c:manualLayout>
                  <c:x val="-1.1478096898997808E-3"/>
                  <c:y val="-3.13323161242816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7EE-46F7-B867-FEBC05FAFAF1}"/>
                </c:ext>
              </c:extLst>
            </c:dLbl>
            <c:dLbl>
              <c:idx val="2"/>
              <c:layout>
                <c:manualLayout>
                  <c:x val="-1.147809689899865E-3"/>
                  <c:y val="-2.89221379608754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7EE-46F7-B867-FEBC05FAFAF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95000"/>
                        <a:lumOff val="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Resmi Ekip Sayısı</c:v>
                </c:pt>
                <c:pt idx="1">
                  <c:v>Sivil Ekip Sayısı</c:v>
                </c:pt>
                <c:pt idx="2">
                  <c:v>Genel Toplam</c:v>
                </c:pt>
              </c:strCache>
            </c:strRef>
          </c:cat>
          <c:val>
            <c:numRef>
              <c:f>Sayfa1!$B$2:$B$4</c:f>
              <c:numCache>
                <c:formatCode>General</c:formatCode>
                <c:ptCount val="3"/>
                <c:pt idx="0">
                  <c:v>7</c:v>
                </c:pt>
                <c:pt idx="1">
                  <c:v>10</c:v>
                </c:pt>
                <c:pt idx="2">
                  <c:v>17</c:v>
                </c:pt>
              </c:numCache>
            </c:numRef>
          </c:val>
          <c:extLst>
            <c:ext xmlns:c16="http://schemas.microsoft.com/office/drawing/2014/chart" uri="{C3380CC4-5D6E-409C-BE32-E72D297353CC}">
              <c16:uniqueId val="{00000000-07EE-46F7-B867-FEBC05FAFAF1}"/>
            </c:ext>
          </c:extLst>
        </c:ser>
        <c:ser>
          <c:idx val="1"/>
          <c:order val="1"/>
          <c:tx>
            <c:strRef>
              <c:f>Sayfa1!$C$1</c:f>
              <c:strCache>
                <c:ptCount val="1"/>
                <c:pt idx="0">
                  <c:v>2022 TEMMUZ</c:v>
                </c:pt>
              </c:strCache>
            </c:strRef>
          </c:tx>
          <c:spPr>
            <a:solidFill>
              <a:schemeClr val="accent2"/>
            </a:solidFill>
            <a:ln>
              <a:noFill/>
            </a:ln>
            <a:effectLst/>
            <a:sp3d/>
          </c:spPr>
          <c:invertIfNegative val="0"/>
          <c:dLbls>
            <c:dLbl>
              <c:idx val="0"/>
              <c:layout>
                <c:manualLayout>
                  <c:x val="4.2085869116773934E-17"/>
                  <c:y val="-2.41017816340629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7EE-46F7-B867-FEBC05FAFAF1}"/>
                </c:ext>
              </c:extLst>
            </c:dLbl>
            <c:dLbl>
              <c:idx val="1"/>
              <c:layout>
                <c:manualLayout>
                  <c:x val="-3.4434290696993427E-3"/>
                  <c:y val="-2.1691603470656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7EE-46F7-B867-FEBC05FAFAF1}"/>
                </c:ext>
              </c:extLst>
            </c:dLbl>
            <c:dLbl>
              <c:idx val="2"/>
              <c:layout>
                <c:manualLayout>
                  <c:x val="-2.2956193797995616E-3"/>
                  <c:y val="-2.89221379608754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7EE-46F7-B867-FEBC05FAFAF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95000"/>
                        <a:lumOff val="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Resmi Ekip Sayısı</c:v>
                </c:pt>
                <c:pt idx="1">
                  <c:v>Sivil Ekip Sayısı</c:v>
                </c:pt>
                <c:pt idx="2">
                  <c:v>Genel Toplam</c:v>
                </c:pt>
              </c:strCache>
            </c:strRef>
          </c:cat>
          <c:val>
            <c:numRef>
              <c:f>Sayfa1!$C$2:$C$4</c:f>
              <c:numCache>
                <c:formatCode>#,##0</c:formatCode>
                <c:ptCount val="3"/>
                <c:pt idx="0">
                  <c:v>17</c:v>
                </c:pt>
                <c:pt idx="1">
                  <c:v>14</c:v>
                </c:pt>
                <c:pt idx="2">
                  <c:v>31</c:v>
                </c:pt>
              </c:numCache>
            </c:numRef>
          </c:val>
          <c:extLst>
            <c:ext xmlns:c16="http://schemas.microsoft.com/office/drawing/2014/chart" uri="{C3380CC4-5D6E-409C-BE32-E72D297353CC}">
              <c16:uniqueId val="{00000001-07EE-46F7-B867-FEBC05FAFAF1}"/>
            </c:ext>
          </c:extLst>
        </c:ser>
        <c:ser>
          <c:idx val="2"/>
          <c:order val="2"/>
          <c:tx>
            <c:strRef>
              <c:f>Sayfa1!$D$1</c:f>
              <c:strCache>
                <c:ptCount val="1"/>
                <c:pt idx="0">
                  <c:v>2023 TEMMUZ</c:v>
                </c:pt>
              </c:strCache>
            </c:strRef>
          </c:tx>
          <c:spPr>
            <a:solidFill>
              <a:schemeClr val="accent5">
                <a:lumMod val="75000"/>
              </a:schemeClr>
            </a:solidFill>
            <a:ln>
              <a:noFill/>
            </a:ln>
            <a:effectLst/>
            <a:sp3d/>
          </c:spPr>
          <c:invertIfNegative val="0"/>
          <c:dLbls>
            <c:dLbl>
              <c:idx val="0"/>
              <c:layout>
                <c:manualLayout>
                  <c:x val="0"/>
                  <c:y val="-3.13323161242817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7EE-46F7-B867-FEBC05FAFAF1}"/>
                </c:ext>
              </c:extLst>
            </c:dLbl>
            <c:dLbl>
              <c:idx val="1"/>
              <c:layout>
                <c:manualLayout>
                  <c:x val="-8.4171738233547867E-17"/>
                  <c:y val="-2.16916034706566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7EE-46F7-B867-FEBC05FAFAF1}"/>
                </c:ext>
              </c:extLst>
            </c:dLbl>
            <c:dLbl>
              <c:idx val="2"/>
              <c:layout>
                <c:manualLayout>
                  <c:x val="-1.6834347646709573E-16"/>
                  <c:y val="-2.41017816340628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7EE-46F7-B867-FEBC05FAFAF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95000"/>
                        <a:lumOff val="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Resmi Ekip Sayısı</c:v>
                </c:pt>
                <c:pt idx="1">
                  <c:v>Sivil Ekip Sayısı</c:v>
                </c:pt>
                <c:pt idx="2">
                  <c:v>Genel Toplam</c:v>
                </c:pt>
              </c:strCache>
            </c:strRef>
          </c:cat>
          <c:val>
            <c:numRef>
              <c:f>Sayfa1!$D$2:$D$4</c:f>
              <c:numCache>
                <c:formatCode>#,##0</c:formatCode>
                <c:ptCount val="3"/>
                <c:pt idx="0">
                  <c:v>30</c:v>
                </c:pt>
                <c:pt idx="1">
                  <c:v>37</c:v>
                </c:pt>
                <c:pt idx="2">
                  <c:v>67</c:v>
                </c:pt>
              </c:numCache>
            </c:numRef>
          </c:val>
          <c:extLst>
            <c:ext xmlns:c16="http://schemas.microsoft.com/office/drawing/2014/chart" uri="{C3380CC4-5D6E-409C-BE32-E72D297353CC}">
              <c16:uniqueId val="{00000002-07EE-46F7-B867-FEBC05FAFAF1}"/>
            </c:ext>
          </c:extLst>
        </c:ser>
        <c:dLbls>
          <c:showLegendKey val="0"/>
          <c:showVal val="0"/>
          <c:showCatName val="0"/>
          <c:showSerName val="0"/>
          <c:showPercent val="0"/>
          <c:showBubbleSize val="0"/>
        </c:dLbls>
        <c:gapWidth val="150"/>
        <c:shape val="box"/>
        <c:axId val="287661984"/>
        <c:axId val="287662544"/>
        <c:axId val="0"/>
      </c:bar3DChart>
      <c:catAx>
        <c:axId val="2876619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287662544"/>
        <c:crosses val="autoZero"/>
        <c:auto val="1"/>
        <c:lblAlgn val="ctr"/>
        <c:lblOffset val="100"/>
        <c:noMultiLvlLbl val="0"/>
      </c:catAx>
      <c:valAx>
        <c:axId val="287662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2876619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tr-TR"/>
          </a:p>
        </c:txPr>
      </c:dTable>
      <c:spPr>
        <a:noFill/>
        <a:ln w="25400">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floor>
    <c:sideWall>
      <c:thickness val="0"/>
    </c:sideWall>
    <c:backWall>
      <c:thickness val="0"/>
    </c:backWall>
    <c:plotArea>
      <c:layout>
        <c:manualLayout>
          <c:layoutTarget val="inner"/>
          <c:xMode val="edge"/>
          <c:yMode val="edge"/>
          <c:x val="0.16096974313197401"/>
          <c:y val="2.760757411259248E-2"/>
          <c:w val="0.77501253075890175"/>
          <c:h val="0.62668272068071051"/>
        </c:manualLayout>
      </c:layout>
      <c:bar3DChart>
        <c:barDir val="col"/>
        <c:grouping val="clustered"/>
        <c:varyColors val="0"/>
        <c:ser>
          <c:idx val="0"/>
          <c:order val="0"/>
          <c:tx>
            <c:strRef>
              <c:f>Sayfa1!$B$1</c:f>
              <c:strCache>
                <c:ptCount val="1"/>
                <c:pt idx="0">
                  <c:v>2021 TEMMUZ</c:v>
                </c:pt>
              </c:strCache>
            </c:strRef>
          </c:tx>
          <c:invertIfNegative val="0"/>
          <c:dLbls>
            <c:dLbl>
              <c:idx val="0"/>
              <c:layout>
                <c:manualLayout>
                  <c:x val="1.1037545819937592E-3"/>
                  <c:y val="-2.67638518259672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885-4553-B2E1-A2EE46310B4C}"/>
                </c:ext>
              </c:extLst>
            </c:dLbl>
            <c:dLbl>
              <c:idx val="1"/>
              <c:layout>
                <c:manualLayout>
                  <c:x val="0"/>
                  <c:y val="-2.67638518259671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885-4553-B2E1-A2EE46310B4C}"/>
                </c:ext>
              </c:extLst>
            </c:dLbl>
            <c:spPr>
              <a:noFill/>
              <a:ln>
                <a:noFill/>
              </a:ln>
              <a:effectLst/>
            </c:spPr>
            <c:txPr>
              <a:bodyPr wrap="square" lIns="38100" tIns="19050" rIns="38100" bIns="19050" anchor="ctr">
                <a:spAutoFit/>
              </a:bodyPr>
              <a:lstStyle/>
              <a:p>
                <a:pPr>
                  <a:defRPr b="1"/>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Sayfa1!$A$2:$A$3</c:f>
              <c:strCache>
                <c:ptCount val="2"/>
                <c:pt idx="0">
                  <c:v>Aylık Ortalama Denetlenen Araç Sayısı</c:v>
                </c:pt>
                <c:pt idx="1">
                  <c:v>Günlük Ortalama Denetlenen Araç Sayısı</c:v>
                </c:pt>
              </c:strCache>
            </c:strRef>
          </c:cat>
          <c:val>
            <c:numRef>
              <c:f>Sayfa1!$B$2:$B$3</c:f>
              <c:numCache>
                <c:formatCode>General</c:formatCode>
                <c:ptCount val="2"/>
                <c:pt idx="0" formatCode="#,##0">
                  <c:v>11500</c:v>
                </c:pt>
                <c:pt idx="1">
                  <c:v>380</c:v>
                </c:pt>
              </c:numCache>
            </c:numRef>
          </c:val>
          <c:extLst>
            <c:ext xmlns:c16="http://schemas.microsoft.com/office/drawing/2014/chart" uri="{C3380CC4-5D6E-409C-BE32-E72D297353CC}">
              <c16:uniqueId val="{00000000-3234-4377-A815-9014C4A18304}"/>
            </c:ext>
          </c:extLst>
        </c:ser>
        <c:ser>
          <c:idx val="1"/>
          <c:order val="1"/>
          <c:tx>
            <c:strRef>
              <c:f>Sayfa1!$C$1</c:f>
              <c:strCache>
                <c:ptCount val="1"/>
                <c:pt idx="0">
                  <c:v>2022 ARALIK</c:v>
                </c:pt>
              </c:strCache>
            </c:strRef>
          </c:tx>
          <c:invertIfNegative val="0"/>
          <c:dLbls>
            <c:dLbl>
              <c:idx val="0"/>
              <c:layout>
                <c:manualLayout>
                  <c:x val="-8.0941067641424944E-17"/>
                  <c:y val="-1.9464619509794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885-4553-B2E1-A2EE46310B4C}"/>
                </c:ext>
              </c:extLst>
            </c:dLbl>
            <c:dLbl>
              <c:idx val="1"/>
              <c:layout>
                <c:manualLayout>
                  <c:x val="-1.6188213528284989E-16"/>
                  <c:y val="-1.7031542071070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885-4553-B2E1-A2EE46310B4C}"/>
                </c:ext>
              </c:extLst>
            </c:dLbl>
            <c:spPr>
              <a:noFill/>
              <a:ln>
                <a:noFill/>
              </a:ln>
              <a:effectLst/>
            </c:spPr>
            <c:txPr>
              <a:bodyPr wrap="square" lIns="38100" tIns="19050" rIns="38100" bIns="19050" anchor="ctr">
                <a:spAutoFit/>
              </a:bodyPr>
              <a:lstStyle/>
              <a:p>
                <a:pPr>
                  <a:defRPr b="1"/>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Sayfa1!$A$2:$A$3</c:f>
              <c:strCache>
                <c:ptCount val="2"/>
                <c:pt idx="0">
                  <c:v>Aylık Ortalama Denetlenen Araç Sayısı</c:v>
                </c:pt>
                <c:pt idx="1">
                  <c:v>Günlük Ortalama Denetlenen Araç Sayısı</c:v>
                </c:pt>
              </c:strCache>
            </c:strRef>
          </c:cat>
          <c:val>
            <c:numRef>
              <c:f>Sayfa1!$C$2:$C$3</c:f>
              <c:numCache>
                <c:formatCode>General</c:formatCode>
                <c:ptCount val="2"/>
                <c:pt idx="0" formatCode="#,##0">
                  <c:v>31500</c:v>
                </c:pt>
                <c:pt idx="1">
                  <c:v>1050</c:v>
                </c:pt>
              </c:numCache>
            </c:numRef>
          </c:val>
          <c:extLst>
            <c:ext xmlns:c16="http://schemas.microsoft.com/office/drawing/2014/chart" uri="{C3380CC4-5D6E-409C-BE32-E72D297353CC}">
              <c16:uniqueId val="{00000001-3234-4377-A815-9014C4A18304}"/>
            </c:ext>
          </c:extLst>
        </c:ser>
        <c:ser>
          <c:idx val="2"/>
          <c:order val="2"/>
          <c:tx>
            <c:strRef>
              <c:f>Sayfa1!$D$1</c:f>
              <c:strCache>
                <c:ptCount val="1"/>
                <c:pt idx="0">
                  <c:v>2023 ARALIK</c:v>
                </c:pt>
              </c:strCache>
            </c:strRef>
          </c:tx>
          <c:spPr>
            <a:solidFill>
              <a:schemeClr val="accent6">
                <a:lumMod val="75000"/>
              </a:schemeClr>
            </a:solidFill>
          </c:spPr>
          <c:invertIfNegative val="0"/>
          <c:dPt>
            <c:idx val="0"/>
            <c:invertIfNegative val="0"/>
            <c:bubble3D val="0"/>
            <c:spPr>
              <a:solidFill>
                <a:schemeClr val="accent5">
                  <a:lumMod val="75000"/>
                </a:schemeClr>
              </a:solidFill>
            </c:spPr>
            <c:extLst>
              <c:ext xmlns:c16="http://schemas.microsoft.com/office/drawing/2014/chart" uri="{C3380CC4-5D6E-409C-BE32-E72D297353CC}">
                <c16:uniqueId val="{00000003-3234-4377-A815-9014C4A18304}"/>
              </c:ext>
            </c:extLst>
          </c:dPt>
          <c:dPt>
            <c:idx val="1"/>
            <c:invertIfNegative val="0"/>
            <c:bubble3D val="0"/>
            <c:spPr>
              <a:solidFill>
                <a:schemeClr val="accent5">
                  <a:lumMod val="75000"/>
                </a:schemeClr>
              </a:solidFill>
            </c:spPr>
            <c:extLst>
              <c:ext xmlns:c16="http://schemas.microsoft.com/office/drawing/2014/chart" uri="{C3380CC4-5D6E-409C-BE32-E72D297353CC}">
                <c16:uniqueId val="{00000004-3234-4377-A815-9014C4A18304}"/>
              </c:ext>
            </c:extLst>
          </c:dPt>
          <c:dLbls>
            <c:dLbl>
              <c:idx val="0"/>
              <c:layout>
                <c:manualLayout>
                  <c:x val="5.5187729099689985E-3"/>
                  <c:y val="-4.13623164583128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34-4377-A815-9014C4A18304}"/>
                </c:ext>
              </c:extLst>
            </c:dLbl>
            <c:dLbl>
              <c:idx val="1"/>
              <c:layout>
                <c:manualLayout>
                  <c:x val="0"/>
                  <c:y val="-1.7031542071070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34-4377-A815-9014C4A18304}"/>
                </c:ext>
              </c:extLst>
            </c:dLbl>
            <c:spPr>
              <a:noFill/>
              <a:ln>
                <a:noFill/>
              </a:ln>
              <a:effectLst/>
            </c:spPr>
            <c:txPr>
              <a:bodyPr wrap="square" lIns="38100" tIns="19050" rIns="38100" bIns="19050" anchor="ctr">
                <a:spAutoFit/>
              </a:bodyPr>
              <a:lstStyle/>
              <a:p>
                <a:pPr>
                  <a:defRPr b="1"/>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Sayfa1!$A$2:$A$3</c:f>
              <c:strCache>
                <c:ptCount val="2"/>
                <c:pt idx="0">
                  <c:v>Aylık Ortalama Denetlenen Araç Sayısı</c:v>
                </c:pt>
                <c:pt idx="1">
                  <c:v>Günlük Ortalama Denetlenen Araç Sayısı</c:v>
                </c:pt>
              </c:strCache>
            </c:strRef>
          </c:cat>
          <c:val>
            <c:numRef>
              <c:f>Sayfa1!$D$2:$D$3</c:f>
              <c:numCache>
                <c:formatCode>General</c:formatCode>
                <c:ptCount val="2"/>
                <c:pt idx="0" formatCode="#,##0">
                  <c:v>49000</c:v>
                </c:pt>
                <c:pt idx="1">
                  <c:v>1700</c:v>
                </c:pt>
              </c:numCache>
            </c:numRef>
          </c:val>
          <c:extLst>
            <c:ext xmlns:c16="http://schemas.microsoft.com/office/drawing/2014/chart" uri="{C3380CC4-5D6E-409C-BE32-E72D297353CC}">
              <c16:uniqueId val="{00000002-3234-4377-A815-9014C4A18304}"/>
            </c:ext>
          </c:extLst>
        </c:ser>
        <c:dLbls>
          <c:showLegendKey val="0"/>
          <c:showVal val="0"/>
          <c:showCatName val="0"/>
          <c:showSerName val="0"/>
          <c:showPercent val="0"/>
          <c:showBubbleSize val="0"/>
        </c:dLbls>
        <c:gapWidth val="75"/>
        <c:shape val="box"/>
        <c:axId val="287661984"/>
        <c:axId val="287662544"/>
        <c:axId val="0"/>
      </c:bar3DChart>
      <c:catAx>
        <c:axId val="287661984"/>
        <c:scaling>
          <c:orientation val="minMax"/>
        </c:scaling>
        <c:delete val="0"/>
        <c:axPos val="b"/>
        <c:numFmt formatCode="General" sourceLinked="1"/>
        <c:majorTickMark val="none"/>
        <c:minorTickMark val="none"/>
        <c:tickLblPos val="nextTo"/>
        <c:crossAx val="287662544"/>
        <c:crosses val="autoZero"/>
        <c:auto val="1"/>
        <c:lblAlgn val="ctr"/>
        <c:lblOffset val="100"/>
        <c:noMultiLvlLbl val="0"/>
      </c:catAx>
      <c:valAx>
        <c:axId val="287662544"/>
        <c:scaling>
          <c:orientation val="minMax"/>
        </c:scaling>
        <c:delete val="0"/>
        <c:axPos val="l"/>
        <c:majorGridlines/>
        <c:numFmt formatCode="#,##0" sourceLinked="1"/>
        <c:majorTickMark val="none"/>
        <c:minorTickMark val="none"/>
        <c:tickLblPos val="nextTo"/>
        <c:spPr>
          <a:ln w="9681">
            <a:noFill/>
          </a:ln>
        </c:spPr>
        <c:crossAx val="287661984"/>
        <c:crosses val="autoZero"/>
        <c:crossBetween val="between"/>
      </c:valAx>
      <c:dTable>
        <c:showHorzBorder val="1"/>
        <c:showVertBorder val="1"/>
        <c:showOutline val="1"/>
        <c:showKeys val="1"/>
        <c:txPr>
          <a:bodyPr/>
          <a:lstStyle/>
          <a:p>
            <a:pPr rtl="0">
              <a:defRPr sz="2000" b="1">
                <a:solidFill>
                  <a:srgbClr val="002060"/>
                </a:solidFill>
                <a:latin typeface="Times New Roman" panose="02020603050405020304" pitchFamily="18" charset="0"/>
                <a:cs typeface="Times New Roman" panose="02020603050405020304" pitchFamily="18" charset="0"/>
              </a:defRPr>
            </a:pPr>
            <a:endParaRPr lang="tr-TR"/>
          </a:p>
        </c:txPr>
      </c:dTable>
      <c:spPr>
        <a:noFill/>
        <a:ln w="25816">
          <a:noFill/>
        </a:ln>
      </c:spPr>
    </c:plotArea>
    <c:plotVisOnly val="1"/>
    <c:dispBlanksAs val="gap"/>
    <c:showDLblsOverMax val="0"/>
  </c:chart>
  <c:spPr>
    <a:noFill/>
    <a:ln>
      <a:noFill/>
    </a:ln>
  </c:spPr>
  <c:txPr>
    <a:bodyPr/>
    <a:lstStyle/>
    <a:p>
      <a:pPr>
        <a:defRPr sz="1829"/>
      </a:pPr>
      <a:endParaRPr lang="tr-T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floor>
    <c:sideWall>
      <c:thickness val="0"/>
    </c:sideWall>
    <c:backWall>
      <c:thickness val="0"/>
    </c:backWall>
    <c:plotArea>
      <c:layout>
        <c:manualLayout>
          <c:layoutTarget val="inner"/>
          <c:xMode val="edge"/>
          <c:yMode val="edge"/>
          <c:x val="0.19733425784074105"/>
          <c:y val="2.8934358843195646E-2"/>
          <c:w val="0.76390154674396449"/>
          <c:h val="0.53469283287944325"/>
        </c:manualLayout>
      </c:layout>
      <c:bar3DChart>
        <c:barDir val="col"/>
        <c:grouping val="clustered"/>
        <c:varyColors val="0"/>
        <c:ser>
          <c:idx val="0"/>
          <c:order val="0"/>
          <c:tx>
            <c:strRef>
              <c:f>Sayfa1!$B$1</c:f>
              <c:strCache>
                <c:ptCount val="1"/>
                <c:pt idx="0">
                  <c:v>2021 TEMMUZ</c:v>
                </c:pt>
              </c:strCache>
            </c:strRef>
          </c:tx>
          <c:invertIfNegative val="0"/>
          <c:dLbls>
            <c:dLbl>
              <c:idx val="0"/>
              <c:layout>
                <c:manualLayout>
                  <c:x val="1.0767832059804031E-3"/>
                  <c:y val="-4.8723897911832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6B2-4523-B976-7A4AFF63372C}"/>
                </c:ext>
              </c:extLst>
            </c:dLbl>
            <c:dLbl>
              <c:idx val="1"/>
              <c:layout>
                <c:manualLayout>
                  <c:x val="7.5374824418627424E-3"/>
                  <c:y val="-4.64037122969837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6B2-4523-B976-7A4AFF63372C}"/>
                </c:ext>
              </c:extLst>
            </c:dLbl>
            <c:spPr>
              <a:noFill/>
              <a:ln>
                <a:noFill/>
              </a:ln>
              <a:effectLst/>
            </c:spPr>
            <c:txPr>
              <a:bodyPr wrap="square" lIns="38100" tIns="19050" rIns="38100" bIns="19050" anchor="ctr">
                <a:spAutoFit/>
              </a:bodyPr>
              <a:lstStyle/>
              <a:p>
                <a:pPr>
                  <a:defRPr b="1"/>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Sayfa1!$A$2:$A$3</c:f>
              <c:strCache>
                <c:ptCount val="2"/>
                <c:pt idx="0">
                  <c:v>Aylık Ortalama Sorgulanan Şahıs Sayısı</c:v>
                </c:pt>
                <c:pt idx="1">
                  <c:v>Günlük Ortalama Sorgulanan Şahıs Sayısı</c:v>
                </c:pt>
              </c:strCache>
            </c:strRef>
          </c:cat>
          <c:val>
            <c:numRef>
              <c:f>Sayfa1!$B$2:$B$3</c:f>
              <c:numCache>
                <c:formatCode>General</c:formatCode>
                <c:ptCount val="2"/>
                <c:pt idx="0" formatCode="#,##0">
                  <c:v>7200</c:v>
                </c:pt>
                <c:pt idx="1">
                  <c:v>240</c:v>
                </c:pt>
              </c:numCache>
            </c:numRef>
          </c:val>
          <c:extLst>
            <c:ext xmlns:c16="http://schemas.microsoft.com/office/drawing/2014/chart" uri="{C3380CC4-5D6E-409C-BE32-E72D297353CC}">
              <c16:uniqueId val="{00000000-96B2-4523-B976-7A4AFF63372C}"/>
            </c:ext>
          </c:extLst>
        </c:ser>
        <c:ser>
          <c:idx val="1"/>
          <c:order val="1"/>
          <c:tx>
            <c:strRef>
              <c:f>Sayfa1!$C$1</c:f>
              <c:strCache>
                <c:ptCount val="1"/>
                <c:pt idx="0">
                  <c:v>2022 ARALIK</c:v>
                </c:pt>
              </c:strCache>
            </c:strRef>
          </c:tx>
          <c:invertIfNegative val="0"/>
          <c:dLbls>
            <c:dLbl>
              <c:idx val="0"/>
              <c:layout>
                <c:manualLayout>
                  <c:x val="2.1535664119608062E-3"/>
                  <c:y val="-4.64037122969837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B2-4523-B976-7A4AFF63372C}"/>
                </c:ext>
              </c:extLst>
            </c:dLbl>
            <c:dLbl>
              <c:idx val="1"/>
              <c:layout>
                <c:manualLayout>
                  <c:x val="-7.8963189582391974E-17"/>
                  <c:y val="-5.10440835266821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6B2-4523-B976-7A4AFF63372C}"/>
                </c:ext>
              </c:extLst>
            </c:dLbl>
            <c:spPr>
              <a:noFill/>
              <a:ln>
                <a:noFill/>
              </a:ln>
              <a:effectLst/>
            </c:spPr>
            <c:txPr>
              <a:bodyPr wrap="square" lIns="38100" tIns="19050" rIns="38100" bIns="19050" anchor="ctr">
                <a:spAutoFit/>
              </a:bodyPr>
              <a:lstStyle/>
              <a:p>
                <a:pPr>
                  <a:defRPr b="1"/>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Sayfa1!$A$2:$A$3</c:f>
              <c:strCache>
                <c:ptCount val="2"/>
                <c:pt idx="0">
                  <c:v>Aylık Ortalama Sorgulanan Şahıs Sayısı</c:v>
                </c:pt>
                <c:pt idx="1">
                  <c:v>Günlük Ortalama Sorgulanan Şahıs Sayısı</c:v>
                </c:pt>
              </c:strCache>
            </c:strRef>
          </c:cat>
          <c:val>
            <c:numRef>
              <c:f>Sayfa1!$C$2:$C$3</c:f>
              <c:numCache>
                <c:formatCode>General</c:formatCode>
                <c:ptCount val="2"/>
                <c:pt idx="0" formatCode="#,##0">
                  <c:v>28396</c:v>
                </c:pt>
                <c:pt idx="1">
                  <c:v>946</c:v>
                </c:pt>
              </c:numCache>
            </c:numRef>
          </c:val>
          <c:extLst>
            <c:ext xmlns:c16="http://schemas.microsoft.com/office/drawing/2014/chart" uri="{C3380CC4-5D6E-409C-BE32-E72D297353CC}">
              <c16:uniqueId val="{00000001-96B2-4523-B976-7A4AFF63372C}"/>
            </c:ext>
          </c:extLst>
        </c:ser>
        <c:ser>
          <c:idx val="2"/>
          <c:order val="2"/>
          <c:tx>
            <c:strRef>
              <c:f>Sayfa1!$D$1</c:f>
              <c:strCache>
                <c:ptCount val="1"/>
                <c:pt idx="0">
                  <c:v>2023 ARALIK</c:v>
                </c:pt>
              </c:strCache>
            </c:strRef>
          </c:tx>
          <c:spPr>
            <a:solidFill>
              <a:schemeClr val="accent6">
                <a:lumMod val="75000"/>
              </a:schemeClr>
            </a:solidFill>
          </c:spPr>
          <c:invertIfNegative val="0"/>
          <c:dPt>
            <c:idx val="0"/>
            <c:invertIfNegative val="0"/>
            <c:bubble3D val="0"/>
            <c:spPr>
              <a:solidFill>
                <a:schemeClr val="accent5">
                  <a:lumMod val="75000"/>
                </a:schemeClr>
              </a:solidFill>
            </c:spPr>
            <c:extLst>
              <c:ext xmlns:c16="http://schemas.microsoft.com/office/drawing/2014/chart" uri="{C3380CC4-5D6E-409C-BE32-E72D297353CC}">
                <c16:uniqueId val="{00000004-96B2-4523-B976-7A4AFF63372C}"/>
              </c:ext>
            </c:extLst>
          </c:dPt>
          <c:dPt>
            <c:idx val="1"/>
            <c:invertIfNegative val="0"/>
            <c:bubble3D val="0"/>
            <c:spPr>
              <a:solidFill>
                <a:schemeClr val="accent5">
                  <a:lumMod val="75000"/>
                </a:schemeClr>
              </a:solidFill>
            </c:spPr>
            <c:extLst>
              <c:ext xmlns:c16="http://schemas.microsoft.com/office/drawing/2014/chart" uri="{C3380CC4-5D6E-409C-BE32-E72D297353CC}">
                <c16:uniqueId val="{00000008-96B2-4523-B976-7A4AFF63372C}"/>
              </c:ext>
            </c:extLst>
          </c:dPt>
          <c:dLbls>
            <c:dLbl>
              <c:idx val="0"/>
              <c:layout>
                <c:manualLayout>
                  <c:x val="2.1535664119608062E-3"/>
                  <c:y val="-4.17633410672853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6B2-4523-B976-7A4AFF63372C}"/>
                </c:ext>
              </c:extLst>
            </c:dLbl>
            <c:dLbl>
              <c:idx val="1"/>
              <c:layout>
                <c:manualLayout>
                  <c:x val="0"/>
                  <c:y val="-3.94431554524361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6B2-4523-B976-7A4AFF63372C}"/>
                </c:ext>
              </c:extLst>
            </c:dLbl>
            <c:spPr>
              <a:noFill/>
              <a:ln>
                <a:noFill/>
              </a:ln>
              <a:effectLst/>
            </c:spPr>
            <c:txPr>
              <a:bodyPr wrap="square" lIns="38100" tIns="19050" rIns="38100" bIns="19050" anchor="ctr">
                <a:spAutoFit/>
              </a:bodyPr>
              <a:lstStyle/>
              <a:p>
                <a:pPr>
                  <a:defRPr b="1"/>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Sayfa1!$A$2:$A$3</c:f>
              <c:strCache>
                <c:ptCount val="2"/>
                <c:pt idx="0">
                  <c:v>Aylık Ortalama Sorgulanan Şahıs Sayısı</c:v>
                </c:pt>
                <c:pt idx="1">
                  <c:v>Günlük Ortalama Sorgulanan Şahıs Sayısı</c:v>
                </c:pt>
              </c:strCache>
            </c:strRef>
          </c:cat>
          <c:val>
            <c:numRef>
              <c:f>Sayfa1!$D$2:$D$3</c:f>
              <c:numCache>
                <c:formatCode>General</c:formatCode>
                <c:ptCount val="2"/>
                <c:pt idx="0" formatCode="#,##0">
                  <c:v>36121</c:v>
                </c:pt>
                <c:pt idx="1">
                  <c:v>1204</c:v>
                </c:pt>
              </c:numCache>
            </c:numRef>
          </c:val>
          <c:extLst>
            <c:ext xmlns:c16="http://schemas.microsoft.com/office/drawing/2014/chart" uri="{C3380CC4-5D6E-409C-BE32-E72D297353CC}">
              <c16:uniqueId val="{00000002-96B2-4523-B976-7A4AFF63372C}"/>
            </c:ext>
          </c:extLst>
        </c:ser>
        <c:dLbls>
          <c:showLegendKey val="0"/>
          <c:showVal val="0"/>
          <c:showCatName val="0"/>
          <c:showSerName val="0"/>
          <c:showPercent val="0"/>
          <c:showBubbleSize val="0"/>
        </c:dLbls>
        <c:gapWidth val="75"/>
        <c:shape val="box"/>
        <c:axId val="287661984"/>
        <c:axId val="287662544"/>
        <c:axId val="0"/>
      </c:bar3DChart>
      <c:catAx>
        <c:axId val="287661984"/>
        <c:scaling>
          <c:orientation val="minMax"/>
        </c:scaling>
        <c:delete val="0"/>
        <c:axPos val="b"/>
        <c:numFmt formatCode="General" sourceLinked="1"/>
        <c:majorTickMark val="none"/>
        <c:minorTickMark val="none"/>
        <c:tickLblPos val="nextTo"/>
        <c:crossAx val="287662544"/>
        <c:crosses val="autoZero"/>
        <c:auto val="1"/>
        <c:lblAlgn val="ctr"/>
        <c:lblOffset val="100"/>
        <c:noMultiLvlLbl val="0"/>
      </c:catAx>
      <c:valAx>
        <c:axId val="287662544"/>
        <c:scaling>
          <c:orientation val="minMax"/>
        </c:scaling>
        <c:delete val="0"/>
        <c:axPos val="l"/>
        <c:majorGridlines/>
        <c:numFmt formatCode="#,##0" sourceLinked="1"/>
        <c:majorTickMark val="none"/>
        <c:minorTickMark val="none"/>
        <c:tickLblPos val="nextTo"/>
        <c:spPr>
          <a:ln w="9681">
            <a:noFill/>
          </a:ln>
        </c:spPr>
        <c:crossAx val="287661984"/>
        <c:crosses val="autoZero"/>
        <c:crossBetween val="between"/>
      </c:valAx>
      <c:dTable>
        <c:showHorzBorder val="1"/>
        <c:showVertBorder val="1"/>
        <c:showOutline val="1"/>
        <c:showKeys val="1"/>
        <c:txPr>
          <a:bodyPr/>
          <a:lstStyle/>
          <a:p>
            <a:pPr rtl="0">
              <a:defRPr sz="2000" b="1">
                <a:solidFill>
                  <a:srgbClr val="002060"/>
                </a:solidFill>
                <a:latin typeface="Times New Roman" panose="02020603050405020304" pitchFamily="18" charset="0"/>
                <a:cs typeface="Times New Roman" panose="02020603050405020304" pitchFamily="18" charset="0"/>
              </a:defRPr>
            </a:pPr>
            <a:endParaRPr lang="tr-TR"/>
          </a:p>
        </c:txPr>
      </c:dTable>
      <c:spPr>
        <a:noFill/>
        <a:ln w="25816">
          <a:noFill/>
        </a:ln>
      </c:spPr>
    </c:plotArea>
    <c:plotVisOnly val="1"/>
    <c:dispBlanksAs val="gap"/>
    <c:showDLblsOverMax val="0"/>
  </c:chart>
  <c:spPr>
    <a:noFill/>
    <a:ln>
      <a:noFill/>
    </a:ln>
  </c:spPr>
  <c:txPr>
    <a:bodyPr/>
    <a:lstStyle/>
    <a:p>
      <a:pPr>
        <a:defRPr sz="1829"/>
      </a:pPr>
      <a:endParaRPr lang="tr-T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floor>
    <c:sideWall>
      <c:thickness val="0"/>
    </c:sideWall>
    <c:backWall>
      <c:thickness val="0"/>
    </c:backWall>
    <c:plotArea>
      <c:layout>
        <c:manualLayout>
          <c:layoutTarget val="inner"/>
          <c:xMode val="edge"/>
          <c:yMode val="edge"/>
          <c:x val="0.22196406227284587"/>
          <c:y val="2.6962607934877706E-2"/>
          <c:w val="0.77501253075890175"/>
          <c:h val="0.63494232990494959"/>
        </c:manualLayout>
      </c:layout>
      <c:bar3DChart>
        <c:barDir val="col"/>
        <c:grouping val="clustered"/>
        <c:varyColors val="0"/>
        <c:ser>
          <c:idx val="0"/>
          <c:order val="0"/>
          <c:tx>
            <c:strRef>
              <c:f>Sayfa1!$B$1</c:f>
              <c:strCache>
                <c:ptCount val="1"/>
                <c:pt idx="0">
                  <c:v>31.12.2021</c:v>
                </c:pt>
              </c:strCache>
            </c:strRef>
          </c:tx>
          <c:invertIfNegative val="0"/>
          <c:dLbls>
            <c:dLbl>
              <c:idx val="0"/>
              <c:layout>
                <c:manualLayout>
                  <c:x val="0"/>
                  <c:y val="-7.13765176877006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F4-43E3-8173-45AD2B4C9934}"/>
                </c:ext>
              </c:extLst>
            </c:dLbl>
            <c:spPr>
              <a:noFill/>
              <a:ln>
                <a:noFill/>
              </a:ln>
              <a:effectLst/>
            </c:spPr>
            <c:txPr>
              <a:bodyPr wrap="square" lIns="38100" tIns="19050" rIns="38100" bIns="19050" anchor="ctr">
                <a:spAutoFit/>
              </a:bodyPr>
              <a:lstStyle/>
              <a:p>
                <a:pPr>
                  <a:defRPr b="1"/>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Sayfa1!$A$2:$A$3</c:f>
              <c:strCache>
                <c:ptCount val="2"/>
                <c:pt idx="0">
                  <c:v>YAKALANAN ŞAHIS SAYISI</c:v>
                </c:pt>
                <c:pt idx="1">
                  <c:v>TUTUKLANAN ŞAHIS SAYISI</c:v>
                </c:pt>
              </c:strCache>
            </c:strRef>
          </c:cat>
          <c:val>
            <c:numRef>
              <c:f>Sayfa1!$B$2:$B$3</c:f>
              <c:numCache>
                <c:formatCode>General</c:formatCode>
                <c:ptCount val="2"/>
                <c:pt idx="0" formatCode="#,##0">
                  <c:v>6164</c:v>
                </c:pt>
                <c:pt idx="1">
                  <c:v>171</c:v>
                </c:pt>
              </c:numCache>
            </c:numRef>
          </c:val>
          <c:extLst>
            <c:ext xmlns:c16="http://schemas.microsoft.com/office/drawing/2014/chart" uri="{C3380CC4-5D6E-409C-BE32-E72D297353CC}">
              <c16:uniqueId val="{00000000-20F4-43E3-8173-45AD2B4C9934}"/>
            </c:ext>
          </c:extLst>
        </c:ser>
        <c:ser>
          <c:idx val="1"/>
          <c:order val="1"/>
          <c:tx>
            <c:strRef>
              <c:f>Sayfa1!$C$1</c:f>
              <c:strCache>
                <c:ptCount val="1"/>
                <c:pt idx="0">
                  <c:v>31.12.2022</c:v>
                </c:pt>
              </c:strCache>
            </c:strRef>
          </c:tx>
          <c:invertIfNegative val="0"/>
          <c:dLbls>
            <c:dLbl>
              <c:idx val="0"/>
              <c:layout>
                <c:manualLayout>
                  <c:x val="-1.0898714895625496E-3"/>
                  <c:y val="-6.34457935001782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0F4-43E3-8173-45AD2B4C9934}"/>
                </c:ext>
              </c:extLst>
            </c:dLbl>
            <c:spPr>
              <a:noFill/>
              <a:ln>
                <a:noFill/>
              </a:ln>
              <a:effectLst/>
            </c:spPr>
            <c:txPr>
              <a:bodyPr wrap="square" lIns="38100" tIns="19050" rIns="38100" bIns="19050" anchor="ctr">
                <a:spAutoFit/>
              </a:bodyPr>
              <a:lstStyle/>
              <a:p>
                <a:pPr>
                  <a:defRPr b="1"/>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Sayfa1!$A$2:$A$3</c:f>
              <c:strCache>
                <c:ptCount val="2"/>
                <c:pt idx="0">
                  <c:v>YAKALANAN ŞAHIS SAYISI</c:v>
                </c:pt>
                <c:pt idx="1">
                  <c:v>TUTUKLANAN ŞAHIS SAYISI</c:v>
                </c:pt>
              </c:strCache>
            </c:strRef>
          </c:cat>
          <c:val>
            <c:numRef>
              <c:f>Sayfa1!$C$2:$C$3</c:f>
              <c:numCache>
                <c:formatCode>General</c:formatCode>
                <c:ptCount val="2"/>
                <c:pt idx="0" formatCode="#,##0">
                  <c:v>7352</c:v>
                </c:pt>
                <c:pt idx="1">
                  <c:v>348</c:v>
                </c:pt>
              </c:numCache>
            </c:numRef>
          </c:val>
          <c:extLst>
            <c:ext xmlns:c16="http://schemas.microsoft.com/office/drawing/2014/chart" uri="{C3380CC4-5D6E-409C-BE32-E72D297353CC}">
              <c16:uniqueId val="{00000001-20F4-43E3-8173-45AD2B4C9934}"/>
            </c:ext>
          </c:extLst>
        </c:ser>
        <c:ser>
          <c:idx val="2"/>
          <c:order val="2"/>
          <c:tx>
            <c:strRef>
              <c:f>Sayfa1!$D$1</c:f>
              <c:strCache>
                <c:ptCount val="1"/>
                <c:pt idx="0">
                  <c:v>31.12.2023</c:v>
                </c:pt>
              </c:strCache>
            </c:strRef>
          </c:tx>
          <c:spPr>
            <a:solidFill>
              <a:schemeClr val="accent5">
                <a:lumMod val="75000"/>
              </a:schemeClr>
            </a:solidFill>
          </c:spPr>
          <c:invertIfNegative val="0"/>
          <c:dLbls>
            <c:dLbl>
              <c:idx val="0"/>
              <c:layout>
                <c:manualLayout>
                  <c:x val="2.1797429791251791E-3"/>
                  <c:y val="-7.66636671460487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0F4-43E3-8173-45AD2B4C9934}"/>
                </c:ext>
              </c:extLst>
            </c:dLbl>
            <c:spPr>
              <a:noFill/>
              <a:ln>
                <a:noFill/>
              </a:ln>
              <a:effectLst/>
            </c:spPr>
            <c:txPr>
              <a:bodyPr wrap="square" lIns="38100" tIns="19050" rIns="38100" bIns="19050" anchor="ctr">
                <a:spAutoFit/>
              </a:bodyPr>
              <a:lstStyle/>
              <a:p>
                <a:pPr>
                  <a:defRPr b="1"/>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Sayfa1!$A$2:$A$3</c:f>
              <c:strCache>
                <c:ptCount val="2"/>
                <c:pt idx="0">
                  <c:v>YAKALANAN ŞAHIS SAYISI</c:v>
                </c:pt>
                <c:pt idx="1">
                  <c:v>TUTUKLANAN ŞAHIS SAYISI</c:v>
                </c:pt>
              </c:strCache>
            </c:strRef>
          </c:cat>
          <c:val>
            <c:numRef>
              <c:f>Sayfa1!$D$2:$D$3</c:f>
              <c:numCache>
                <c:formatCode>General</c:formatCode>
                <c:ptCount val="2"/>
                <c:pt idx="0">
                  <c:v>7694</c:v>
                </c:pt>
                <c:pt idx="1">
                  <c:v>394</c:v>
                </c:pt>
              </c:numCache>
            </c:numRef>
          </c:val>
          <c:extLst>
            <c:ext xmlns:c16="http://schemas.microsoft.com/office/drawing/2014/chart" uri="{C3380CC4-5D6E-409C-BE32-E72D297353CC}">
              <c16:uniqueId val="{00000002-20F4-43E3-8173-45AD2B4C9934}"/>
            </c:ext>
          </c:extLst>
        </c:ser>
        <c:dLbls>
          <c:showLegendKey val="0"/>
          <c:showVal val="0"/>
          <c:showCatName val="0"/>
          <c:showSerName val="0"/>
          <c:showPercent val="0"/>
          <c:showBubbleSize val="0"/>
        </c:dLbls>
        <c:gapWidth val="75"/>
        <c:shape val="box"/>
        <c:axId val="287661984"/>
        <c:axId val="287662544"/>
        <c:axId val="0"/>
      </c:bar3DChart>
      <c:catAx>
        <c:axId val="287661984"/>
        <c:scaling>
          <c:orientation val="minMax"/>
        </c:scaling>
        <c:delete val="0"/>
        <c:axPos val="b"/>
        <c:numFmt formatCode="General" sourceLinked="1"/>
        <c:majorTickMark val="none"/>
        <c:minorTickMark val="none"/>
        <c:tickLblPos val="nextTo"/>
        <c:crossAx val="287662544"/>
        <c:crosses val="autoZero"/>
        <c:auto val="1"/>
        <c:lblAlgn val="ctr"/>
        <c:lblOffset val="100"/>
        <c:noMultiLvlLbl val="0"/>
      </c:catAx>
      <c:valAx>
        <c:axId val="287662544"/>
        <c:scaling>
          <c:orientation val="minMax"/>
        </c:scaling>
        <c:delete val="0"/>
        <c:axPos val="l"/>
        <c:majorGridlines/>
        <c:numFmt formatCode="#,##0" sourceLinked="1"/>
        <c:majorTickMark val="none"/>
        <c:minorTickMark val="none"/>
        <c:tickLblPos val="nextTo"/>
        <c:spPr>
          <a:ln w="9681">
            <a:noFill/>
          </a:ln>
        </c:spPr>
        <c:crossAx val="287661984"/>
        <c:crosses val="autoZero"/>
        <c:crossBetween val="between"/>
      </c:valAx>
      <c:dTable>
        <c:showHorzBorder val="1"/>
        <c:showVertBorder val="1"/>
        <c:showOutline val="1"/>
        <c:showKeys val="1"/>
        <c:txPr>
          <a:bodyPr/>
          <a:lstStyle/>
          <a:p>
            <a:pPr rtl="0">
              <a:defRPr sz="2000" b="1">
                <a:solidFill>
                  <a:srgbClr val="002060"/>
                </a:solidFill>
                <a:latin typeface="Times New Roman" panose="02020603050405020304" pitchFamily="18" charset="0"/>
                <a:cs typeface="Times New Roman" panose="02020603050405020304" pitchFamily="18" charset="0"/>
              </a:defRPr>
            </a:pPr>
            <a:endParaRPr lang="tr-TR"/>
          </a:p>
        </c:txPr>
      </c:dTable>
      <c:spPr>
        <a:noFill/>
        <a:ln w="25816">
          <a:noFill/>
        </a:ln>
      </c:spPr>
    </c:plotArea>
    <c:plotVisOnly val="1"/>
    <c:dispBlanksAs val="gap"/>
    <c:showDLblsOverMax val="0"/>
  </c:chart>
  <c:spPr>
    <a:noFill/>
    <a:ln>
      <a:noFill/>
    </a:ln>
  </c:spPr>
  <c:txPr>
    <a:bodyPr/>
    <a:lstStyle/>
    <a:p>
      <a:pPr>
        <a:defRPr sz="1829"/>
      </a:pPr>
      <a:endParaRPr lang="tr-T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E08E6-6B44-45F0-BDCA-01D5DDA7F57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tr-TR"/>
        </a:p>
      </dgm:t>
    </dgm:pt>
    <dgm:pt modelId="{532A6ECA-58ED-40BE-A981-D45DC298DD13}">
      <dgm:prSet phldrT="[Metin]"/>
      <dgm:spPr/>
      <dgm:t>
        <a:bodyPr/>
        <a:lstStyle/>
        <a:p>
          <a:r>
            <a:rPr lang="tr-TR" dirty="0"/>
            <a:t>Türkiye Genelinde 19. sıradayız.</a:t>
          </a:r>
        </a:p>
      </dgm:t>
    </dgm:pt>
    <dgm:pt modelId="{5760CCBB-59AD-4AD2-8C2E-E9855BD949A8}" type="parTrans" cxnId="{C823FE74-B2DF-4CF6-BAD5-583D35E92378}">
      <dgm:prSet/>
      <dgm:spPr/>
      <dgm:t>
        <a:bodyPr/>
        <a:lstStyle/>
        <a:p>
          <a:endParaRPr lang="tr-TR"/>
        </a:p>
      </dgm:t>
    </dgm:pt>
    <dgm:pt modelId="{E5A078A4-54F6-47D5-A28B-54B22F72196E}" type="sibTrans" cxnId="{C823FE74-B2DF-4CF6-BAD5-583D35E92378}">
      <dgm:prSet/>
      <dgm:spPr/>
      <dgm:t>
        <a:bodyPr/>
        <a:lstStyle/>
        <a:p>
          <a:endParaRPr lang="tr-TR"/>
        </a:p>
      </dgm:t>
    </dgm:pt>
    <dgm:pt modelId="{74BB2EEB-1F64-432B-A5B8-32F92BDEC07F}">
      <dgm:prSet phldrT="[Metin]"/>
      <dgm:spPr/>
      <dgm:t>
        <a:bodyPr/>
        <a:lstStyle/>
        <a:p>
          <a:r>
            <a:rPr lang="tr-TR" dirty="0"/>
            <a:t>30 büyük il arasında 16. sıradayız.</a:t>
          </a:r>
        </a:p>
      </dgm:t>
    </dgm:pt>
    <dgm:pt modelId="{EF149C2B-E4D8-4944-9AC0-4A9176ECC47B}" type="parTrans" cxnId="{52D6FA60-25B1-482A-A475-A7C738F811E4}">
      <dgm:prSet/>
      <dgm:spPr/>
      <dgm:t>
        <a:bodyPr/>
        <a:lstStyle/>
        <a:p>
          <a:endParaRPr lang="tr-TR"/>
        </a:p>
      </dgm:t>
    </dgm:pt>
    <dgm:pt modelId="{5BDBF6EA-1DF7-453A-98B4-214D2E511913}" type="sibTrans" cxnId="{52D6FA60-25B1-482A-A475-A7C738F811E4}">
      <dgm:prSet/>
      <dgm:spPr/>
      <dgm:t>
        <a:bodyPr/>
        <a:lstStyle/>
        <a:p>
          <a:endParaRPr lang="tr-TR"/>
        </a:p>
      </dgm:t>
    </dgm:pt>
    <dgm:pt modelId="{4C041747-1BB4-4044-B16A-6F09B4EC6574}">
      <dgm:prSet phldrT="[Metin]"/>
      <dgm:spPr/>
      <dgm:t>
        <a:bodyPr/>
        <a:lstStyle/>
        <a:p>
          <a:r>
            <a:rPr lang="tr-TR" dirty="0"/>
            <a:t>51 il arasında 5. sıradayız.</a:t>
          </a:r>
        </a:p>
      </dgm:t>
    </dgm:pt>
    <dgm:pt modelId="{A79C55E2-0896-4623-A5FF-C5F602A4A2F9}" type="parTrans" cxnId="{26EAC866-A1BC-405B-8575-6C04725173FC}">
      <dgm:prSet/>
      <dgm:spPr/>
      <dgm:t>
        <a:bodyPr/>
        <a:lstStyle/>
        <a:p>
          <a:endParaRPr lang="tr-TR"/>
        </a:p>
      </dgm:t>
    </dgm:pt>
    <dgm:pt modelId="{DBC441C1-9705-45C2-A8A6-41CF62F64321}" type="sibTrans" cxnId="{26EAC866-A1BC-405B-8575-6C04725173FC}">
      <dgm:prSet/>
      <dgm:spPr/>
      <dgm:t>
        <a:bodyPr/>
        <a:lstStyle/>
        <a:p>
          <a:endParaRPr lang="tr-TR"/>
        </a:p>
      </dgm:t>
    </dgm:pt>
    <dgm:pt modelId="{1168AA3B-EB96-4F13-82EE-42DB68F99B82}" type="pres">
      <dgm:prSet presAssocID="{CE3E08E6-6B44-45F0-BDCA-01D5DDA7F572}" presName="linear" presStyleCnt="0">
        <dgm:presLayoutVars>
          <dgm:dir/>
          <dgm:animLvl val="lvl"/>
          <dgm:resizeHandles val="exact"/>
        </dgm:presLayoutVars>
      </dgm:prSet>
      <dgm:spPr/>
      <dgm:t>
        <a:bodyPr/>
        <a:lstStyle/>
        <a:p>
          <a:endParaRPr lang="tr-TR"/>
        </a:p>
      </dgm:t>
    </dgm:pt>
    <dgm:pt modelId="{86FA83B7-DB02-4815-AFD8-22270AFCFC3C}" type="pres">
      <dgm:prSet presAssocID="{532A6ECA-58ED-40BE-A981-D45DC298DD13}" presName="parentLin" presStyleCnt="0"/>
      <dgm:spPr/>
    </dgm:pt>
    <dgm:pt modelId="{C08C263C-BA94-44ED-99B4-4312A749AB5E}" type="pres">
      <dgm:prSet presAssocID="{532A6ECA-58ED-40BE-A981-D45DC298DD13}" presName="parentLeftMargin" presStyleLbl="node1" presStyleIdx="0" presStyleCnt="3"/>
      <dgm:spPr/>
      <dgm:t>
        <a:bodyPr/>
        <a:lstStyle/>
        <a:p>
          <a:endParaRPr lang="tr-TR"/>
        </a:p>
      </dgm:t>
    </dgm:pt>
    <dgm:pt modelId="{71CEED4F-6D29-4BC3-B7DC-C74AEEC4C0F2}" type="pres">
      <dgm:prSet presAssocID="{532A6ECA-58ED-40BE-A981-D45DC298DD13}" presName="parentText" presStyleLbl="node1" presStyleIdx="0" presStyleCnt="3">
        <dgm:presLayoutVars>
          <dgm:chMax val="0"/>
          <dgm:bulletEnabled val="1"/>
        </dgm:presLayoutVars>
      </dgm:prSet>
      <dgm:spPr/>
      <dgm:t>
        <a:bodyPr/>
        <a:lstStyle/>
        <a:p>
          <a:endParaRPr lang="tr-TR"/>
        </a:p>
      </dgm:t>
    </dgm:pt>
    <dgm:pt modelId="{1A7502DB-1F34-4247-818A-18C728F07FB4}" type="pres">
      <dgm:prSet presAssocID="{532A6ECA-58ED-40BE-A981-D45DC298DD13}" presName="negativeSpace" presStyleCnt="0"/>
      <dgm:spPr/>
    </dgm:pt>
    <dgm:pt modelId="{88DF5AF2-2998-4677-BA7D-330CEB4C593E}" type="pres">
      <dgm:prSet presAssocID="{532A6ECA-58ED-40BE-A981-D45DC298DD13}" presName="childText" presStyleLbl="conFgAcc1" presStyleIdx="0" presStyleCnt="3">
        <dgm:presLayoutVars>
          <dgm:bulletEnabled val="1"/>
        </dgm:presLayoutVars>
      </dgm:prSet>
      <dgm:spPr/>
    </dgm:pt>
    <dgm:pt modelId="{781A740F-84A1-4D71-85B7-5D5D8C1E6FCC}" type="pres">
      <dgm:prSet presAssocID="{E5A078A4-54F6-47D5-A28B-54B22F72196E}" presName="spaceBetweenRectangles" presStyleCnt="0"/>
      <dgm:spPr/>
    </dgm:pt>
    <dgm:pt modelId="{28622D9B-E871-415B-98BF-9B5C9BED00F5}" type="pres">
      <dgm:prSet presAssocID="{74BB2EEB-1F64-432B-A5B8-32F92BDEC07F}" presName="parentLin" presStyleCnt="0"/>
      <dgm:spPr/>
    </dgm:pt>
    <dgm:pt modelId="{5FED98EF-61BD-403B-97C1-477B2251991B}" type="pres">
      <dgm:prSet presAssocID="{74BB2EEB-1F64-432B-A5B8-32F92BDEC07F}" presName="parentLeftMargin" presStyleLbl="node1" presStyleIdx="0" presStyleCnt="3"/>
      <dgm:spPr/>
      <dgm:t>
        <a:bodyPr/>
        <a:lstStyle/>
        <a:p>
          <a:endParaRPr lang="tr-TR"/>
        </a:p>
      </dgm:t>
    </dgm:pt>
    <dgm:pt modelId="{5F7AAB15-073B-491D-BF1B-F6FBBFEBBFDA}" type="pres">
      <dgm:prSet presAssocID="{74BB2EEB-1F64-432B-A5B8-32F92BDEC07F}" presName="parentText" presStyleLbl="node1" presStyleIdx="1" presStyleCnt="3">
        <dgm:presLayoutVars>
          <dgm:chMax val="0"/>
          <dgm:bulletEnabled val="1"/>
        </dgm:presLayoutVars>
      </dgm:prSet>
      <dgm:spPr/>
      <dgm:t>
        <a:bodyPr/>
        <a:lstStyle/>
        <a:p>
          <a:endParaRPr lang="tr-TR"/>
        </a:p>
      </dgm:t>
    </dgm:pt>
    <dgm:pt modelId="{845C7837-BC7D-4D57-A1B6-377248A71DA4}" type="pres">
      <dgm:prSet presAssocID="{74BB2EEB-1F64-432B-A5B8-32F92BDEC07F}" presName="negativeSpace" presStyleCnt="0"/>
      <dgm:spPr/>
    </dgm:pt>
    <dgm:pt modelId="{83A2210E-D1D1-4BD7-A010-7BA26A5712BE}" type="pres">
      <dgm:prSet presAssocID="{74BB2EEB-1F64-432B-A5B8-32F92BDEC07F}" presName="childText" presStyleLbl="conFgAcc1" presStyleIdx="1" presStyleCnt="3">
        <dgm:presLayoutVars>
          <dgm:bulletEnabled val="1"/>
        </dgm:presLayoutVars>
      </dgm:prSet>
      <dgm:spPr/>
    </dgm:pt>
    <dgm:pt modelId="{28F20C05-C5B9-4BE1-9713-7821B75165B5}" type="pres">
      <dgm:prSet presAssocID="{5BDBF6EA-1DF7-453A-98B4-214D2E511913}" presName="spaceBetweenRectangles" presStyleCnt="0"/>
      <dgm:spPr/>
    </dgm:pt>
    <dgm:pt modelId="{4E05FBFA-0829-4A3E-A724-BDE35D26F749}" type="pres">
      <dgm:prSet presAssocID="{4C041747-1BB4-4044-B16A-6F09B4EC6574}" presName="parentLin" presStyleCnt="0"/>
      <dgm:spPr/>
    </dgm:pt>
    <dgm:pt modelId="{89267CEA-208C-4BE4-9C61-92CFE0881108}" type="pres">
      <dgm:prSet presAssocID="{4C041747-1BB4-4044-B16A-6F09B4EC6574}" presName="parentLeftMargin" presStyleLbl="node1" presStyleIdx="1" presStyleCnt="3"/>
      <dgm:spPr/>
      <dgm:t>
        <a:bodyPr/>
        <a:lstStyle/>
        <a:p>
          <a:endParaRPr lang="tr-TR"/>
        </a:p>
      </dgm:t>
    </dgm:pt>
    <dgm:pt modelId="{093213A5-BE70-4A9E-A897-6EB2FFC1CA75}" type="pres">
      <dgm:prSet presAssocID="{4C041747-1BB4-4044-B16A-6F09B4EC6574}" presName="parentText" presStyleLbl="node1" presStyleIdx="2" presStyleCnt="3">
        <dgm:presLayoutVars>
          <dgm:chMax val="0"/>
          <dgm:bulletEnabled val="1"/>
        </dgm:presLayoutVars>
      </dgm:prSet>
      <dgm:spPr/>
      <dgm:t>
        <a:bodyPr/>
        <a:lstStyle/>
        <a:p>
          <a:endParaRPr lang="tr-TR"/>
        </a:p>
      </dgm:t>
    </dgm:pt>
    <dgm:pt modelId="{4BF05446-6C78-4FC5-BE8B-E1F44AAB94DA}" type="pres">
      <dgm:prSet presAssocID="{4C041747-1BB4-4044-B16A-6F09B4EC6574}" presName="negativeSpace" presStyleCnt="0"/>
      <dgm:spPr/>
    </dgm:pt>
    <dgm:pt modelId="{E91F2DF7-6E84-4D92-BB28-26F242963447}" type="pres">
      <dgm:prSet presAssocID="{4C041747-1BB4-4044-B16A-6F09B4EC6574}" presName="childText" presStyleLbl="conFgAcc1" presStyleIdx="2" presStyleCnt="3">
        <dgm:presLayoutVars>
          <dgm:bulletEnabled val="1"/>
        </dgm:presLayoutVars>
      </dgm:prSet>
      <dgm:spPr/>
    </dgm:pt>
  </dgm:ptLst>
  <dgm:cxnLst>
    <dgm:cxn modelId="{E4DBD6B3-A00F-41BF-A9B4-E27C74414692}" type="presOf" srcId="{532A6ECA-58ED-40BE-A981-D45DC298DD13}" destId="{71CEED4F-6D29-4BC3-B7DC-C74AEEC4C0F2}" srcOrd="1" destOrd="0" presId="urn:microsoft.com/office/officeart/2005/8/layout/list1"/>
    <dgm:cxn modelId="{D8850FF5-05A1-43F7-9EBE-83EA1FF3820C}" type="presOf" srcId="{532A6ECA-58ED-40BE-A981-D45DC298DD13}" destId="{C08C263C-BA94-44ED-99B4-4312A749AB5E}" srcOrd="0" destOrd="0" presId="urn:microsoft.com/office/officeart/2005/8/layout/list1"/>
    <dgm:cxn modelId="{52D6FA60-25B1-482A-A475-A7C738F811E4}" srcId="{CE3E08E6-6B44-45F0-BDCA-01D5DDA7F572}" destId="{74BB2EEB-1F64-432B-A5B8-32F92BDEC07F}" srcOrd="1" destOrd="0" parTransId="{EF149C2B-E4D8-4944-9AC0-4A9176ECC47B}" sibTransId="{5BDBF6EA-1DF7-453A-98B4-214D2E511913}"/>
    <dgm:cxn modelId="{5E5B97E7-226F-4B80-ADAF-E53E549E2791}" type="presOf" srcId="{74BB2EEB-1F64-432B-A5B8-32F92BDEC07F}" destId="{5F7AAB15-073B-491D-BF1B-F6FBBFEBBFDA}" srcOrd="1" destOrd="0" presId="urn:microsoft.com/office/officeart/2005/8/layout/list1"/>
    <dgm:cxn modelId="{17067A21-308A-4CC6-BB24-482917AB6F15}" type="presOf" srcId="{CE3E08E6-6B44-45F0-BDCA-01D5DDA7F572}" destId="{1168AA3B-EB96-4F13-82EE-42DB68F99B82}" srcOrd="0" destOrd="0" presId="urn:microsoft.com/office/officeart/2005/8/layout/list1"/>
    <dgm:cxn modelId="{D3FDAEB5-C99B-4CD9-BC71-820AAAFD4CB3}" type="presOf" srcId="{4C041747-1BB4-4044-B16A-6F09B4EC6574}" destId="{89267CEA-208C-4BE4-9C61-92CFE0881108}" srcOrd="0" destOrd="0" presId="urn:microsoft.com/office/officeart/2005/8/layout/list1"/>
    <dgm:cxn modelId="{F7679857-83FE-484C-A507-5F606D3D6EEC}" type="presOf" srcId="{4C041747-1BB4-4044-B16A-6F09B4EC6574}" destId="{093213A5-BE70-4A9E-A897-6EB2FFC1CA75}" srcOrd="1" destOrd="0" presId="urn:microsoft.com/office/officeart/2005/8/layout/list1"/>
    <dgm:cxn modelId="{7919325F-347B-4E69-9B66-4935B6753AC3}" type="presOf" srcId="{74BB2EEB-1F64-432B-A5B8-32F92BDEC07F}" destId="{5FED98EF-61BD-403B-97C1-477B2251991B}" srcOrd="0" destOrd="0" presId="urn:microsoft.com/office/officeart/2005/8/layout/list1"/>
    <dgm:cxn modelId="{26EAC866-A1BC-405B-8575-6C04725173FC}" srcId="{CE3E08E6-6B44-45F0-BDCA-01D5DDA7F572}" destId="{4C041747-1BB4-4044-B16A-6F09B4EC6574}" srcOrd="2" destOrd="0" parTransId="{A79C55E2-0896-4623-A5FF-C5F602A4A2F9}" sibTransId="{DBC441C1-9705-45C2-A8A6-41CF62F64321}"/>
    <dgm:cxn modelId="{C823FE74-B2DF-4CF6-BAD5-583D35E92378}" srcId="{CE3E08E6-6B44-45F0-BDCA-01D5DDA7F572}" destId="{532A6ECA-58ED-40BE-A981-D45DC298DD13}" srcOrd="0" destOrd="0" parTransId="{5760CCBB-59AD-4AD2-8C2E-E9855BD949A8}" sibTransId="{E5A078A4-54F6-47D5-A28B-54B22F72196E}"/>
    <dgm:cxn modelId="{CEA78472-FC6F-4259-8433-F1F987FF69B8}" type="presParOf" srcId="{1168AA3B-EB96-4F13-82EE-42DB68F99B82}" destId="{86FA83B7-DB02-4815-AFD8-22270AFCFC3C}" srcOrd="0" destOrd="0" presId="urn:microsoft.com/office/officeart/2005/8/layout/list1"/>
    <dgm:cxn modelId="{B3531D33-AD6E-40D8-92BD-59E0900F557C}" type="presParOf" srcId="{86FA83B7-DB02-4815-AFD8-22270AFCFC3C}" destId="{C08C263C-BA94-44ED-99B4-4312A749AB5E}" srcOrd="0" destOrd="0" presId="urn:microsoft.com/office/officeart/2005/8/layout/list1"/>
    <dgm:cxn modelId="{C34FB2A7-803B-4DD0-903E-25678C52D1D6}" type="presParOf" srcId="{86FA83B7-DB02-4815-AFD8-22270AFCFC3C}" destId="{71CEED4F-6D29-4BC3-B7DC-C74AEEC4C0F2}" srcOrd="1" destOrd="0" presId="urn:microsoft.com/office/officeart/2005/8/layout/list1"/>
    <dgm:cxn modelId="{FC170C17-2B10-4EF1-879E-A8150D11E5B9}" type="presParOf" srcId="{1168AA3B-EB96-4F13-82EE-42DB68F99B82}" destId="{1A7502DB-1F34-4247-818A-18C728F07FB4}" srcOrd="1" destOrd="0" presId="urn:microsoft.com/office/officeart/2005/8/layout/list1"/>
    <dgm:cxn modelId="{1C31E57F-852A-4974-BBA9-4664F28E8BFD}" type="presParOf" srcId="{1168AA3B-EB96-4F13-82EE-42DB68F99B82}" destId="{88DF5AF2-2998-4677-BA7D-330CEB4C593E}" srcOrd="2" destOrd="0" presId="urn:microsoft.com/office/officeart/2005/8/layout/list1"/>
    <dgm:cxn modelId="{9A9ADE84-4746-4810-A59A-4D75B0776466}" type="presParOf" srcId="{1168AA3B-EB96-4F13-82EE-42DB68F99B82}" destId="{781A740F-84A1-4D71-85B7-5D5D8C1E6FCC}" srcOrd="3" destOrd="0" presId="urn:microsoft.com/office/officeart/2005/8/layout/list1"/>
    <dgm:cxn modelId="{F18DB73B-F9A4-4553-8834-739BB27F7BBD}" type="presParOf" srcId="{1168AA3B-EB96-4F13-82EE-42DB68F99B82}" destId="{28622D9B-E871-415B-98BF-9B5C9BED00F5}" srcOrd="4" destOrd="0" presId="urn:microsoft.com/office/officeart/2005/8/layout/list1"/>
    <dgm:cxn modelId="{EC661418-288E-4896-9CDD-C0D6DF0BBD8D}" type="presParOf" srcId="{28622D9B-E871-415B-98BF-9B5C9BED00F5}" destId="{5FED98EF-61BD-403B-97C1-477B2251991B}" srcOrd="0" destOrd="0" presId="urn:microsoft.com/office/officeart/2005/8/layout/list1"/>
    <dgm:cxn modelId="{55CF3913-71AB-499C-AA49-702B4993F8F4}" type="presParOf" srcId="{28622D9B-E871-415B-98BF-9B5C9BED00F5}" destId="{5F7AAB15-073B-491D-BF1B-F6FBBFEBBFDA}" srcOrd="1" destOrd="0" presId="urn:microsoft.com/office/officeart/2005/8/layout/list1"/>
    <dgm:cxn modelId="{B9FBA975-81AC-49F6-9C01-E23F355F8481}" type="presParOf" srcId="{1168AA3B-EB96-4F13-82EE-42DB68F99B82}" destId="{845C7837-BC7D-4D57-A1B6-377248A71DA4}" srcOrd="5" destOrd="0" presId="urn:microsoft.com/office/officeart/2005/8/layout/list1"/>
    <dgm:cxn modelId="{35033729-4044-4F63-A2E9-7001AD7C478A}" type="presParOf" srcId="{1168AA3B-EB96-4F13-82EE-42DB68F99B82}" destId="{83A2210E-D1D1-4BD7-A010-7BA26A5712BE}" srcOrd="6" destOrd="0" presId="urn:microsoft.com/office/officeart/2005/8/layout/list1"/>
    <dgm:cxn modelId="{7DCEC0D0-AAC6-4C6E-AC4D-EDE26E1520C5}" type="presParOf" srcId="{1168AA3B-EB96-4F13-82EE-42DB68F99B82}" destId="{28F20C05-C5B9-4BE1-9713-7821B75165B5}" srcOrd="7" destOrd="0" presId="urn:microsoft.com/office/officeart/2005/8/layout/list1"/>
    <dgm:cxn modelId="{397FD012-E870-4336-A523-1213E98C40D3}" type="presParOf" srcId="{1168AA3B-EB96-4F13-82EE-42DB68F99B82}" destId="{4E05FBFA-0829-4A3E-A724-BDE35D26F749}" srcOrd="8" destOrd="0" presId="urn:microsoft.com/office/officeart/2005/8/layout/list1"/>
    <dgm:cxn modelId="{32BD1C77-CE92-4B2A-A21F-8EC0D7F419C9}" type="presParOf" srcId="{4E05FBFA-0829-4A3E-A724-BDE35D26F749}" destId="{89267CEA-208C-4BE4-9C61-92CFE0881108}" srcOrd="0" destOrd="0" presId="urn:microsoft.com/office/officeart/2005/8/layout/list1"/>
    <dgm:cxn modelId="{FEC1DC5D-80B9-4191-8968-058E5B9C750B}" type="presParOf" srcId="{4E05FBFA-0829-4A3E-A724-BDE35D26F749}" destId="{093213A5-BE70-4A9E-A897-6EB2FFC1CA75}" srcOrd="1" destOrd="0" presId="urn:microsoft.com/office/officeart/2005/8/layout/list1"/>
    <dgm:cxn modelId="{6CBCDC14-F318-43F3-818C-092A3BC97473}" type="presParOf" srcId="{1168AA3B-EB96-4F13-82EE-42DB68F99B82}" destId="{4BF05446-6C78-4FC5-BE8B-E1F44AAB94DA}" srcOrd="9" destOrd="0" presId="urn:microsoft.com/office/officeart/2005/8/layout/list1"/>
    <dgm:cxn modelId="{371AD580-6EC2-4790-A76F-11159E5226BB}" type="presParOf" srcId="{1168AA3B-EB96-4F13-82EE-42DB68F99B82}" destId="{E91F2DF7-6E84-4D92-BB28-26F24296344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F5AF2-2998-4677-BA7D-330CEB4C593E}">
      <dsp:nvSpPr>
        <dsp:cNvPr id="0" name=""/>
        <dsp:cNvSpPr/>
      </dsp:nvSpPr>
      <dsp:spPr>
        <a:xfrm>
          <a:off x="0" y="880081"/>
          <a:ext cx="5978524"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CEED4F-6D29-4BC3-B7DC-C74AEEC4C0F2}">
      <dsp:nvSpPr>
        <dsp:cNvPr id="0" name=""/>
        <dsp:cNvSpPr/>
      </dsp:nvSpPr>
      <dsp:spPr>
        <a:xfrm>
          <a:off x="298926" y="555361"/>
          <a:ext cx="4184966"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182" tIns="0" rIns="158182" bIns="0" numCol="1" spcCol="1270" anchor="ctr" anchorCtr="0">
          <a:noAutofit/>
        </a:bodyPr>
        <a:lstStyle/>
        <a:p>
          <a:pPr lvl="0" algn="l" defTabSz="977900">
            <a:lnSpc>
              <a:spcPct val="90000"/>
            </a:lnSpc>
            <a:spcBef>
              <a:spcPct val="0"/>
            </a:spcBef>
            <a:spcAft>
              <a:spcPct val="35000"/>
            </a:spcAft>
          </a:pPr>
          <a:r>
            <a:rPr lang="tr-TR" sz="2200" kern="1200" dirty="0"/>
            <a:t>Türkiye Genelinde 19. sıradayız.</a:t>
          </a:r>
        </a:p>
      </dsp:txBody>
      <dsp:txXfrm>
        <a:off x="330629" y="587064"/>
        <a:ext cx="4121560" cy="586034"/>
      </dsp:txXfrm>
    </dsp:sp>
    <dsp:sp modelId="{83A2210E-D1D1-4BD7-A010-7BA26A5712BE}">
      <dsp:nvSpPr>
        <dsp:cNvPr id="0" name=""/>
        <dsp:cNvSpPr/>
      </dsp:nvSpPr>
      <dsp:spPr>
        <a:xfrm>
          <a:off x="0" y="1878001"/>
          <a:ext cx="5978524"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7AAB15-073B-491D-BF1B-F6FBBFEBBFDA}">
      <dsp:nvSpPr>
        <dsp:cNvPr id="0" name=""/>
        <dsp:cNvSpPr/>
      </dsp:nvSpPr>
      <dsp:spPr>
        <a:xfrm>
          <a:off x="298926" y="1553281"/>
          <a:ext cx="4184966"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182" tIns="0" rIns="158182" bIns="0" numCol="1" spcCol="1270" anchor="ctr" anchorCtr="0">
          <a:noAutofit/>
        </a:bodyPr>
        <a:lstStyle/>
        <a:p>
          <a:pPr lvl="0" algn="l" defTabSz="977900">
            <a:lnSpc>
              <a:spcPct val="90000"/>
            </a:lnSpc>
            <a:spcBef>
              <a:spcPct val="0"/>
            </a:spcBef>
            <a:spcAft>
              <a:spcPct val="35000"/>
            </a:spcAft>
          </a:pPr>
          <a:r>
            <a:rPr lang="tr-TR" sz="2200" kern="1200" dirty="0"/>
            <a:t>30 büyük il arasında 16. sıradayız.</a:t>
          </a:r>
        </a:p>
      </dsp:txBody>
      <dsp:txXfrm>
        <a:off x="330629" y="1584984"/>
        <a:ext cx="4121560" cy="586034"/>
      </dsp:txXfrm>
    </dsp:sp>
    <dsp:sp modelId="{E91F2DF7-6E84-4D92-BB28-26F242963447}">
      <dsp:nvSpPr>
        <dsp:cNvPr id="0" name=""/>
        <dsp:cNvSpPr/>
      </dsp:nvSpPr>
      <dsp:spPr>
        <a:xfrm>
          <a:off x="0" y="2875921"/>
          <a:ext cx="5978524"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3213A5-BE70-4A9E-A897-6EB2FFC1CA75}">
      <dsp:nvSpPr>
        <dsp:cNvPr id="0" name=""/>
        <dsp:cNvSpPr/>
      </dsp:nvSpPr>
      <dsp:spPr>
        <a:xfrm>
          <a:off x="298926" y="2551201"/>
          <a:ext cx="4184966"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182" tIns="0" rIns="158182" bIns="0" numCol="1" spcCol="1270" anchor="ctr" anchorCtr="0">
          <a:noAutofit/>
        </a:bodyPr>
        <a:lstStyle/>
        <a:p>
          <a:pPr lvl="0" algn="l" defTabSz="977900">
            <a:lnSpc>
              <a:spcPct val="90000"/>
            </a:lnSpc>
            <a:spcBef>
              <a:spcPct val="0"/>
            </a:spcBef>
            <a:spcAft>
              <a:spcPct val="35000"/>
            </a:spcAft>
          </a:pPr>
          <a:r>
            <a:rPr lang="tr-TR" sz="2200" kern="1200" dirty="0"/>
            <a:t>51 il arasında 5. sıradayız.</a:t>
          </a:r>
        </a:p>
      </dsp:txBody>
      <dsp:txXfrm>
        <a:off x="330629" y="2582904"/>
        <a:ext cx="4121560"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0.7441</cdr:x>
      <cdr:y>0.64478</cdr:y>
    </cdr:from>
    <cdr:to>
      <cdr:x>0.77171</cdr:x>
      <cdr:y>0.72777</cdr:y>
    </cdr:to>
    <cdr:sp macro="" textlink="">
      <cdr:nvSpPr>
        <cdr:cNvPr id="12" name="Metin kutusu 11"/>
        <cdr:cNvSpPr txBox="1"/>
      </cdr:nvSpPr>
      <cdr:spPr>
        <a:xfrm xmlns:a="http://schemas.openxmlformats.org/drawingml/2006/main">
          <a:off x="6161856" y="2367880"/>
          <a:ext cx="228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tr-TR" sz="16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042C982-A1F5-4000-ABD3-73131A9EFB5E}" type="datetimeFigureOut">
              <a:rPr lang="tr-TR" smtClean="0"/>
              <a:t>24.01.2024</a:t>
            </a:fld>
            <a:endParaRPr lang="tr-TR"/>
          </a:p>
        </p:txBody>
      </p:sp>
      <p:sp>
        <p:nvSpPr>
          <p:cNvPr id="4" name="Slayt Görüntüsü Yer Tutucus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270FCF1-7488-408A-AC02-4C019B49298B}" type="slidenum">
              <a:rPr lang="tr-TR" smtClean="0"/>
              <a:t>‹#›</a:t>
            </a:fld>
            <a:endParaRPr lang="tr-TR"/>
          </a:p>
        </p:txBody>
      </p:sp>
    </p:spTree>
    <p:extLst>
      <p:ext uri="{BB962C8B-B14F-4D97-AF65-F5344CB8AC3E}">
        <p14:creationId xmlns:p14="http://schemas.microsoft.com/office/powerpoint/2010/main" val="957263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5</a:t>
            </a:fld>
            <a:endParaRPr lang="tr-TR"/>
          </a:p>
        </p:txBody>
      </p:sp>
    </p:spTree>
    <p:extLst>
      <p:ext uri="{BB962C8B-B14F-4D97-AF65-F5344CB8AC3E}">
        <p14:creationId xmlns:p14="http://schemas.microsoft.com/office/powerpoint/2010/main" val="1196029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14</a:t>
            </a:fld>
            <a:endParaRPr lang="tr-TR"/>
          </a:p>
        </p:txBody>
      </p:sp>
    </p:spTree>
    <p:extLst>
      <p:ext uri="{BB962C8B-B14F-4D97-AF65-F5344CB8AC3E}">
        <p14:creationId xmlns:p14="http://schemas.microsoft.com/office/powerpoint/2010/main" val="3816261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15</a:t>
            </a:fld>
            <a:endParaRPr lang="tr-TR"/>
          </a:p>
        </p:txBody>
      </p:sp>
    </p:spTree>
    <p:extLst>
      <p:ext uri="{BB962C8B-B14F-4D97-AF65-F5344CB8AC3E}">
        <p14:creationId xmlns:p14="http://schemas.microsoft.com/office/powerpoint/2010/main" val="2852745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16</a:t>
            </a:fld>
            <a:endParaRPr lang="tr-TR"/>
          </a:p>
        </p:txBody>
      </p:sp>
    </p:spTree>
    <p:extLst>
      <p:ext uri="{BB962C8B-B14F-4D97-AF65-F5344CB8AC3E}">
        <p14:creationId xmlns:p14="http://schemas.microsoft.com/office/powerpoint/2010/main" val="1696465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17</a:t>
            </a:fld>
            <a:endParaRPr lang="tr-TR"/>
          </a:p>
        </p:txBody>
      </p:sp>
    </p:spTree>
    <p:extLst>
      <p:ext uri="{BB962C8B-B14F-4D97-AF65-F5344CB8AC3E}">
        <p14:creationId xmlns:p14="http://schemas.microsoft.com/office/powerpoint/2010/main" val="316329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18</a:t>
            </a:fld>
            <a:endParaRPr lang="tr-TR"/>
          </a:p>
        </p:txBody>
      </p:sp>
    </p:spTree>
    <p:extLst>
      <p:ext uri="{BB962C8B-B14F-4D97-AF65-F5344CB8AC3E}">
        <p14:creationId xmlns:p14="http://schemas.microsoft.com/office/powerpoint/2010/main" val="3452272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19</a:t>
            </a:fld>
            <a:endParaRPr lang="tr-TR"/>
          </a:p>
        </p:txBody>
      </p:sp>
    </p:spTree>
    <p:extLst>
      <p:ext uri="{BB962C8B-B14F-4D97-AF65-F5344CB8AC3E}">
        <p14:creationId xmlns:p14="http://schemas.microsoft.com/office/powerpoint/2010/main" val="797556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21</a:t>
            </a:fld>
            <a:endParaRPr lang="tr-TR"/>
          </a:p>
        </p:txBody>
      </p:sp>
    </p:spTree>
    <p:extLst>
      <p:ext uri="{BB962C8B-B14F-4D97-AF65-F5344CB8AC3E}">
        <p14:creationId xmlns:p14="http://schemas.microsoft.com/office/powerpoint/2010/main" val="4024289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22</a:t>
            </a:fld>
            <a:endParaRPr lang="tr-TR"/>
          </a:p>
        </p:txBody>
      </p:sp>
    </p:spTree>
    <p:extLst>
      <p:ext uri="{BB962C8B-B14F-4D97-AF65-F5344CB8AC3E}">
        <p14:creationId xmlns:p14="http://schemas.microsoft.com/office/powerpoint/2010/main" val="432421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23</a:t>
            </a:fld>
            <a:endParaRPr lang="tr-TR"/>
          </a:p>
        </p:txBody>
      </p:sp>
    </p:spTree>
    <p:extLst>
      <p:ext uri="{BB962C8B-B14F-4D97-AF65-F5344CB8AC3E}">
        <p14:creationId xmlns:p14="http://schemas.microsoft.com/office/powerpoint/2010/main" val="3845775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marL="0" marR="0" lvl="0" indent="0" algn="r" defTabSz="921125" rtl="0" eaLnBrk="1" fontAlgn="auto" latinLnBrk="0" hangingPunct="1">
              <a:lnSpc>
                <a:spcPct val="100000"/>
              </a:lnSpc>
              <a:spcBef>
                <a:spcPts val="0"/>
              </a:spcBef>
              <a:spcAft>
                <a:spcPts val="0"/>
              </a:spcAft>
              <a:buClrTx/>
              <a:buSzTx/>
              <a:buFontTx/>
              <a:buNone/>
              <a:tabLst/>
              <a:defRPr/>
            </a:pPr>
            <a:fld id="{17B6F20F-75D2-4B47-9BF7-B35C40AADBB1}" type="slidenum">
              <a:rPr kumimoji="0" lang="tr-TR" sz="1200" b="0" i="0" u="none" strike="noStrike" kern="1200" cap="none" spc="0" normalizeH="0" baseline="0" noProof="0">
                <a:ln>
                  <a:noFill/>
                </a:ln>
                <a:solidFill>
                  <a:prstClr val="black"/>
                </a:solidFill>
                <a:effectLst/>
                <a:uLnTx/>
                <a:uFillTx/>
                <a:latin typeface="Calibri"/>
                <a:ea typeface="+mn-ea"/>
                <a:cs typeface="+mn-cs"/>
              </a:rPr>
              <a:pPr marL="0" marR="0" lvl="0" indent="0" algn="r" defTabSz="921125" rtl="0" eaLnBrk="1" fontAlgn="auto" latinLnBrk="0" hangingPunct="1">
                <a:lnSpc>
                  <a:spcPct val="100000"/>
                </a:lnSpc>
                <a:spcBef>
                  <a:spcPts val="0"/>
                </a:spcBef>
                <a:spcAft>
                  <a:spcPts val="0"/>
                </a:spcAft>
                <a:buClrTx/>
                <a:buSzTx/>
                <a:buFontTx/>
                <a:buNone/>
                <a:tabLst/>
                <a:defRPr/>
              </a:pPr>
              <a:t>36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1221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6</a:t>
            </a:fld>
            <a:endParaRPr lang="tr-TR"/>
          </a:p>
        </p:txBody>
      </p:sp>
    </p:spTree>
    <p:extLst>
      <p:ext uri="{BB962C8B-B14F-4D97-AF65-F5344CB8AC3E}">
        <p14:creationId xmlns:p14="http://schemas.microsoft.com/office/powerpoint/2010/main" val="4188670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37</a:t>
            </a:fld>
            <a:endParaRPr lang="tr-TR"/>
          </a:p>
        </p:txBody>
      </p:sp>
    </p:spTree>
    <p:extLst>
      <p:ext uri="{BB962C8B-B14F-4D97-AF65-F5344CB8AC3E}">
        <p14:creationId xmlns:p14="http://schemas.microsoft.com/office/powerpoint/2010/main" val="846081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41</a:t>
            </a:fld>
            <a:endParaRPr lang="tr-TR"/>
          </a:p>
        </p:txBody>
      </p:sp>
    </p:spTree>
    <p:extLst>
      <p:ext uri="{BB962C8B-B14F-4D97-AF65-F5344CB8AC3E}">
        <p14:creationId xmlns:p14="http://schemas.microsoft.com/office/powerpoint/2010/main" val="3378696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42</a:t>
            </a:fld>
            <a:endParaRPr lang="tr-TR"/>
          </a:p>
        </p:txBody>
      </p:sp>
    </p:spTree>
    <p:extLst>
      <p:ext uri="{BB962C8B-B14F-4D97-AF65-F5344CB8AC3E}">
        <p14:creationId xmlns:p14="http://schemas.microsoft.com/office/powerpoint/2010/main" val="294734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43</a:t>
            </a:fld>
            <a:endParaRPr lang="tr-TR"/>
          </a:p>
        </p:txBody>
      </p:sp>
    </p:spTree>
    <p:extLst>
      <p:ext uri="{BB962C8B-B14F-4D97-AF65-F5344CB8AC3E}">
        <p14:creationId xmlns:p14="http://schemas.microsoft.com/office/powerpoint/2010/main" val="3742942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44</a:t>
            </a:fld>
            <a:endParaRPr lang="tr-TR"/>
          </a:p>
        </p:txBody>
      </p:sp>
    </p:spTree>
    <p:extLst>
      <p:ext uri="{BB962C8B-B14F-4D97-AF65-F5344CB8AC3E}">
        <p14:creationId xmlns:p14="http://schemas.microsoft.com/office/powerpoint/2010/main" val="2943574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45</a:t>
            </a:fld>
            <a:endParaRPr lang="tr-TR"/>
          </a:p>
        </p:txBody>
      </p:sp>
    </p:spTree>
    <p:extLst>
      <p:ext uri="{BB962C8B-B14F-4D97-AF65-F5344CB8AC3E}">
        <p14:creationId xmlns:p14="http://schemas.microsoft.com/office/powerpoint/2010/main" val="4048467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46</a:t>
            </a:fld>
            <a:endParaRPr lang="tr-TR"/>
          </a:p>
        </p:txBody>
      </p:sp>
    </p:spTree>
    <p:extLst>
      <p:ext uri="{BB962C8B-B14F-4D97-AF65-F5344CB8AC3E}">
        <p14:creationId xmlns:p14="http://schemas.microsoft.com/office/powerpoint/2010/main" val="1690241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48</a:t>
            </a:fld>
            <a:endParaRPr lang="tr-TR"/>
          </a:p>
        </p:txBody>
      </p:sp>
    </p:spTree>
    <p:extLst>
      <p:ext uri="{BB962C8B-B14F-4D97-AF65-F5344CB8AC3E}">
        <p14:creationId xmlns:p14="http://schemas.microsoft.com/office/powerpoint/2010/main" val="4118169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52</a:t>
            </a:fld>
            <a:endParaRPr lang="tr-TR"/>
          </a:p>
        </p:txBody>
      </p:sp>
    </p:spTree>
    <p:extLst>
      <p:ext uri="{BB962C8B-B14F-4D97-AF65-F5344CB8AC3E}">
        <p14:creationId xmlns:p14="http://schemas.microsoft.com/office/powerpoint/2010/main" val="3229634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54</a:t>
            </a:fld>
            <a:endParaRPr lang="tr-TR"/>
          </a:p>
        </p:txBody>
      </p:sp>
    </p:spTree>
    <p:extLst>
      <p:ext uri="{BB962C8B-B14F-4D97-AF65-F5344CB8AC3E}">
        <p14:creationId xmlns:p14="http://schemas.microsoft.com/office/powerpoint/2010/main" val="3394938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7</a:t>
            </a:fld>
            <a:endParaRPr lang="tr-TR"/>
          </a:p>
        </p:txBody>
      </p:sp>
    </p:spTree>
    <p:extLst>
      <p:ext uri="{BB962C8B-B14F-4D97-AF65-F5344CB8AC3E}">
        <p14:creationId xmlns:p14="http://schemas.microsoft.com/office/powerpoint/2010/main" val="1112670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55</a:t>
            </a:fld>
            <a:endParaRPr lang="tr-TR"/>
          </a:p>
        </p:txBody>
      </p:sp>
    </p:spTree>
    <p:extLst>
      <p:ext uri="{BB962C8B-B14F-4D97-AF65-F5344CB8AC3E}">
        <p14:creationId xmlns:p14="http://schemas.microsoft.com/office/powerpoint/2010/main" val="3691682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56</a:t>
            </a:fld>
            <a:endParaRPr lang="tr-TR"/>
          </a:p>
        </p:txBody>
      </p:sp>
    </p:spTree>
    <p:extLst>
      <p:ext uri="{BB962C8B-B14F-4D97-AF65-F5344CB8AC3E}">
        <p14:creationId xmlns:p14="http://schemas.microsoft.com/office/powerpoint/2010/main" val="3302774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57</a:t>
            </a:fld>
            <a:endParaRPr lang="tr-TR"/>
          </a:p>
        </p:txBody>
      </p:sp>
    </p:spTree>
    <p:extLst>
      <p:ext uri="{BB962C8B-B14F-4D97-AF65-F5344CB8AC3E}">
        <p14:creationId xmlns:p14="http://schemas.microsoft.com/office/powerpoint/2010/main" val="1402965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58</a:t>
            </a:fld>
            <a:endParaRPr lang="tr-TR"/>
          </a:p>
        </p:txBody>
      </p:sp>
    </p:spTree>
    <p:extLst>
      <p:ext uri="{BB962C8B-B14F-4D97-AF65-F5344CB8AC3E}">
        <p14:creationId xmlns:p14="http://schemas.microsoft.com/office/powerpoint/2010/main" val="392624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59</a:t>
            </a:fld>
            <a:endParaRPr lang="tr-TR"/>
          </a:p>
        </p:txBody>
      </p:sp>
    </p:spTree>
    <p:extLst>
      <p:ext uri="{BB962C8B-B14F-4D97-AF65-F5344CB8AC3E}">
        <p14:creationId xmlns:p14="http://schemas.microsoft.com/office/powerpoint/2010/main" val="1229966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60</a:t>
            </a:fld>
            <a:endParaRPr lang="tr-TR"/>
          </a:p>
        </p:txBody>
      </p:sp>
    </p:spTree>
    <p:extLst>
      <p:ext uri="{BB962C8B-B14F-4D97-AF65-F5344CB8AC3E}">
        <p14:creationId xmlns:p14="http://schemas.microsoft.com/office/powerpoint/2010/main" val="229106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70FCF1-7488-408A-AC02-4C019B49298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112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62</a:t>
            </a:fld>
            <a:endParaRPr lang="tr-TR"/>
          </a:p>
        </p:txBody>
      </p:sp>
    </p:spTree>
    <p:extLst>
      <p:ext uri="{BB962C8B-B14F-4D97-AF65-F5344CB8AC3E}">
        <p14:creationId xmlns:p14="http://schemas.microsoft.com/office/powerpoint/2010/main" val="4057912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63</a:t>
            </a:fld>
            <a:endParaRPr lang="tr-TR"/>
          </a:p>
        </p:txBody>
      </p:sp>
    </p:spTree>
    <p:extLst>
      <p:ext uri="{BB962C8B-B14F-4D97-AF65-F5344CB8AC3E}">
        <p14:creationId xmlns:p14="http://schemas.microsoft.com/office/powerpoint/2010/main" val="1992509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64</a:t>
            </a:fld>
            <a:endParaRPr lang="tr-TR"/>
          </a:p>
        </p:txBody>
      </p:sp>
    </p:spTree>
    <p:extLst>
      <p:ext uri="{BB962C8B-B14F-4D97-AF65-F5344CB8AC3E}">
        <p14:creationId xmlns:p14="http://schemas.microsoft.com/office/powerpoint/2010/main" val="3200266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8</a:t>
            </a:fld>
            <a:endParaRPr lang="tr-TR"/>
          </a:p>
        </p:txBody>
      </p:sp>
    </p:spTree>
    <p:extLst>
      <p:ext uri="{BB962C8B-B14F-4D97-AF65-F5344CB8AC3E}">
        <p14:creationId xmlns:p14="http://schemas.microsoft.com/office/powerpoint/2010/main" val="2854186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65</a:t>
            </a:fld>
            <a:endParaRPr lang="tr-TR"/>
          </a:p>
        </p:txBody>
      </p:sp>
    </p:spTree>
    <p:extLst>
      <p:ext uri="{BB962C8B-B14F-4D97-AF65-F5344CB8AC3E}">
        <p14:creationId xmlns:p14="http://schemas.microsoft.com/office/powerpoint/2010/main" val="1716787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66</a:t>
            </a:fld>
            <a:endParaRPr lang="tr-TR"/>
          </a:p>
        </p:txBody>
      </p:sp>
    </p:spTree>
    <p:extLst>
      <p:ext uri="{BB962C8B-B14F-4D97-AF65-F5344CB8AC3E}">
        <p14:creationId xmlns:p14="http://schemas.microsoft.com/office/powerpoint/2010/main" val="3308580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68</a:t>
            </a:fld>
            <a:endParaRPr lang="tr-TR"/>
          </a:p>
        </p:txBody>
      </p:sp>
    </p:spTree>
    <p:extLst>
      <p:ext uri="{BB962C8B-B14F-4D97-AF65-F5344CB8AC3E}">
        <p14:creationId xmlns:p14="http://schemas.microsoft.com/office/powerpoint/2010/main" val="1875704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69</a:t>
            </a:fld>
            <a:endParaRPr lang="tr-TR"/>
          </a:p>
        </p:txBody>
      </p:sp>
    </p:spTree>
    <p:extLst>
      <p:ext uri="{BB962C8B-B14F-4D97-AF65-F5344CB8AC3E}">
        <p14:creationId xmlns:p14="http://schemas.microsoft.com/office/powerpoint/2010/main" val="32181770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70</a:t>
            </a:fld>
            <a:endParaRPr lang="tr-TR"/>
          </a:p>
        </p:txBody>
      </p:sp>
    </p:spTree>
    <p:extLst>
      <p:ext uri="{BB962C8B-B14F-4D97-AF65-F5344CB8AC3E}">
        <p14:creationId xmlns:p14="http://schemas.microsoft.com/office/powerpoint/2010/main" val="2999657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71</a:t>
            </a:fld>
            <a:endParaRPr lang="tr-TR"/>
          </a:p>
        </p:txBody>
      </p:sp>
    </p:spTree>
    <p:extLst>
      <p:ext uri="{BB962C8B-B14F-4D97-AF65-F5344CB8AC3E}">
        <p14:creationId xmlns:p14="http://schemas.microsoft.com/office/powerpoint/2010/main" val="1703922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72</a:t>
            </a:fld>
            <a:endParaRPr lang="tr-TR"/>
          </a:p>
        </p:txBody>
      </p:sp>
    </p:spTree>
    <p:extLst>
      <p:ext uri="{BB962C8B-B14F-4D97-AF65-F5344CB8AC3E}">
        <p14:creationId xmlns:p14="http://schemas.microsoft.com/office/powerpoint/2010/main" val="1792717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73</a:t>
            </a:fld>
            <a:endParaRPr lang="tr-TR"/>
          </a:p>
        </p:txBody>
      </p:sp>
    </p:spTree>
    <p:extLst>
      <p:ext uri="{BB962C8B-B14F-4D97-AF65-F5344CB8AC3E}">
        <p14:creationId xmlns:p14="http://schemas.microsoft.com/office/powerpoint/2010/main" val="37995624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74</a:t>
            </a:fld>
            <a:endParaRPr lang="tr-TR"/>
          </a:p>
        </p:txBody>
      </p:sp>
    </p:spTree>
    <p:extLst>
      <p:ext uri="{BB962C8B-B14F-4D97-AF65-F5344CB8AC3E}">
        <p14:creationId xmlns:p14="http://schemas.microsoft.com/office/powerpoint/2010/main" val="2060754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9</a:t>
            </a:fld>
            <a:endParaRPr lang="tr-TR"/>
          </a:p>
        </p:txBody>
      </p:sp>
    </p:spTree>
    <p:extLst>
      <p:ext uri="{BB962C8B-B14F-4D97-AF65-F5344CB8AC3E}">
        <p14:creationId xmlns:p14="http://schemas.microsoft.com/office/powerpoint/2010/main" val="106884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10</a:t>
            </a:fld>
            <a:endParaRPr lang="tr-TR"/>
          </a:p>
        </p:txBody>
      </p:sp>
    </p:spTree>
    <p:extLst>
      <p:ext uri="{BB962C8B-B14F-4D97-AF65-F5344CB8AC3E}">
        <p14:creationId xmlns:p14="http://schemas.microsoft.com/office/powerpoint/2010/main" val="3733058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11</a:t>
            </a:fld>
            <a:endParaRPr lang="tr-TR"/>
          </a:p>
        </p:txBody>
      </p:sp>
    </p:spTree>
    <p:extLst>
      <p:ext uri="{BB962C8B-B14F-4D97-AF65-F5344CB8AC3E}">
        <p14:creationId xmlns:p14="http://schemas.microsoft.com/office/powerpoint/2010/main" val="2552355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12</a:t>
            </a:fld>
            <a:endParaRPr lang="tr-TR"/>
          </a:p>
        </p:txBody>
      </p:sp>
    </p:spTree>
    <p:extLst>
      <p:ext uri="{BB962C8B-B14F-4D97-AF65-F5344CB8AC3E}">
        <p14:creationId xmlns:p14="http://schemas.microsoft.com/office/powerpoint/2010/main" val="954208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270FCF1-7488-408A-AC02-4C019B49298B}" type="slidenum">
              <a:rPr lang="tr-TR" smtClean="0"/>
              <a:t>13</a:t>
            </a:fld>
            <a:endParaRPr lang="tr-TR"/>
          </a:p>
        </p:txBody>
      </p:sp>
    </p:spTree>
    <p:extLst>
      <p:ext uri="{BB962C8B-B14F-4D97-AF65-F5344CB8AC3E}">
        <p14:creationId xmlns:p14="http://schemas.microsoft.com/office/powerpoint/2010/main" val="28555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AEA5E37A-03FE-4CC4-865F-6B75EFC3675C}" type="datetimeFigureOut">
              <a:rPr lang="tr-TR" smtClean="0"/>
              <a:t>24.01.2024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91FC1FE-BD9C-4603-9C6F-BD9F55117A79}" type="slidenum">
              <a:rPr lang="tr-TR" smtClean="0"/>
              <a:t>‹#›</a:t>
            </a:fld>
            <a:endParaRPr lang="tr-TR"/>
          </a:p>
        </p:txBody>
      </p:sp>
    </p:spTree>
    <p:extLst>
      <p:ext uri="{BB962C8B-B14F-4D97-AF65-F5344CB8AC3E}">
        <p14:creationId xmlns:p14="http://schemas.microsoft.com/office/powerpoint/2010/main" val="536165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EA5E37A-03FE-4CC4-865F-6B75EFC3675C}" type="datetimeFigureOut">
              <a:rPr lang="tr-TR" smtClean="0"/>
              <a:t>24.01.2024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91FC1FE-BD9C-4603-9C6F-BD9F55117A79}" type="slidenum">
              <a:rPr lang="tr-TR" smtClean="0"/>
              <a:t>‹#›</a:t>
            </a:fld>
            <a:endParaRPr lang="tr-TR"/>
          </a:p>
        </p:txBody>
      </p:sp>
    </p:spTree>
    <p:extLst>
      <p:ext uri="{BB962C8B-B14F-4D97-AF65-F5344CB8AC3E}">
        <p14:creationId xmlns:p14="http://schemas.microsoft.com/office/powerpoint/2010/main" val="69155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EA5E37A-03FE-4CC4-865F-6B75EFC3675C}" type="datetimeFigureOut">
              <a:rPr lang="tr-TR" smtClean="0"/>
              <a:t>24.01.2024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91FC1FE-BD9C-4603-9C6F-BD9F55117A79}" type="slidenum">
              <a:rPr lang="tr-TR" smtClean="0"/>
              <a:t>‹#›</a:t>
            </a:fld>
            <a:endParaRPr lang="tr-TR"/>
          </a:p>
        </p:txBody>
      </p:sp>
    </p:spTree>
    <p:extLst>
      <p:ext uri="{BB962C8B-B14F-4D97-AF65-F5344CB8AC3E}">
        <p14:creationId xmlns:p14="http://schemas.microsoft.com/office/powerpoint/2010/main" val="1875700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aşlık ve İçerik">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lvl1pPr>
              <a:defRPr/>
            </a:lvl1pPr>
          </a:lstStyle>
          <a:p>
            <a:pPr>
              <a:defRPr/>
            </a:pPr>
            <a:fld id="{3B9A1C3B-E6A6-4AD1-83F7-F720A2F32903}" type="datetime1">
              <a:rPr lang="tr-TR">
                <a:solidFill>
                  <a:prstClr val="black">
                    <a:tint val="75000"/>
                  </a:prstClr>
                </a:solidFill>
              </a:rPr>
              <a:pPr>
                <a:defRPr/>
              </a:pPr>
              <a:t>24.01.2024</a:t>
            </a:fld>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lvl1pPr>
              <a:defRPr/>
            </a:lvl1pPr>
          </a:lstStyle>
          <a:p>
            <a:pPr>
              <a:defRPr/>
            </a:pPr>
            <a:fld id="{9E88167B-FA83-4202-B072-EBB8F9AA5883}" type="slidenum">
              <a:rPr lang="tr-TR"/>
              <a:pPr>
                <a:defRPr/>
              </a:pPr>
              <a:t>‹#›</a:t>
            </a:fld>
            <a:endParaRPr lang="tr-TR"/>
          </a:p>
        </p:txBody>
      </p:sp>
      <p:sp>
        <p:nvSpPr>
          <p:cNvPr id="8" name="İçerik Yer Tutucusu 2"/>
          <p:cNvSpPr>
            <a:spLocks noGrp="1"/>
          </p:cNvSpPr>
          <p:nvPr userDrawn="1"/>
        </p:nvSpPr>
        <p:spPr>
          <a:xfrm>
            <a:off x="118544" y="1916832"/>
            <a:ext cx="11905323" cy="4248472"/>
          </a:xfrm>
          <a:prstGeom prst="rect">
            <a:avLst/>
          </a:prstGeom>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tr-TR" sz="2400" b="1" dirty="0">
              <a:solidFill>
                <a:schemeClr val="accent5">
                  <a:lumMod val="50000"/>
                </a:schemeClr>
              </a:solidFill>
            </a:endParaRPr>
          </a:p>
        </p:txBody>
      </p:sp>
      <p:sp>
        <p:nvSpPr>
          <p:cNvPr id="11" name="İçerik Yer Tutucusu 2"/>
          <p:cNvSpPr>
            <a:spLocks noGrp="1"/>
          </p:cNvSpPr>
          <p:nvPr>
            <p:ph idx="13"/>
          </p:nvPr>
        </p:nvSpPr>
        <p:spPr>
          <a:xfrm>
            <a:off x="118545" y="1772816"/>
            <a:ext cx="11905321" cy="4464496"/>
          </a:xfrm>
          <a:prstGeom prst="rect">
            <a:avLst/>
          </a:prstGeom>
        </p:spPr>
        <p:txBody>
          <a:bodyPr/>
          <a:lstStyle>
            <a:lvl1pPr marL="0" indent="0" algn="just">
              <a:lnSpc>
                <a:spcPct val="110000"/>
              </a:lnSpc>
              <a:spcBef>
                <a:spcPts val="0"/>
              </a:spcBef>
              <a:spcAft>
                <a:spcPts val="600"/>
              </a:spcAft>
              <a:buNone/>
              <a:defRPr sz="2800" b="1">
                <a:solidFill>
                  <a:schemeClr val="tx2">
                    <a:lumMod val="75000"/>
                  </a:schemeClr>
                </a:solidFill>
                <a:effectLst/>
                <a:latin typeface="Times New Roman" panose="02020603050405020304" pitchFamily="18" charset="0"/>
                <a:cs typeface="Times New Roman" panose="02020603050405020304" pitchFamily="18" charset="0"/>
              </a:defRPr>
            </a:lvl1pPr>
            <a:lvl2pPr marL="457200" indent="0">
              <a:buNone/>
              <a:defRPr sz="2800" b="1">
                <a:solidFill>
                  <a:schemeClr val="accent5">
                    <a:lumMod val="50000"/>
                  </a:schemeClr>
                </a:solidFill>
              </a:defRPr>
            </a:lvl2pPr>
            <a:lvl3pPr marL="914400" indent="0">
              <a:buNone/>
              <a:defRPr sz="2800" b="1">
                <a:solidFill>
                  <a:schemeClr val="accent5">
                    <a:lumMod val="50000"/>
                  </a:schemeClr>
                </a:solidFill>
              </a:defRPr>
            </a:lvl3pPr>
            <a:lvl4pPr marL="1371600" indent="0">
              <a:buNone/>
              <a:defRPr sz="2800" b="1">
                <a:solidFill>
                  <a:schemeClr val="accent5">
                    <a:lumMod val="50000"/>
                  </a:schemeClr>
                </a:solidFill>
              </a:defRPr>
            </a:lvl4pPr>
            <a:lvl5pPr marL="1828800" indent="0">
              <a:buNone/>
              <a:defRPr sz="2800" b="1">
                <a:solidFill>
                  <a:schemeClr val="accent5">
                    <a:lumMod val="50000"/>
                  </a:schemeClr>
                </a:solidFill>
              </a:defRPr>
            </a:lvl5pPr>
          </a:lstStyle>
          <a:p>
            <a:pPr lvl="0"/>
            <a:endParaRPr lang="tr-TR" dirty="0"/>
          </a:p>
        </p:txBody>
      </p:sp>
    </p:spTree>
    <p:extLst>
      <p:ext uri="{BB962C8B-B14F-4D97-AF65-F5344CB8AC3E}">
        <p14:creationId xmlns:p14="http://schemas.microsoft.com/office/powerpoint/2010/main" val="3995879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aşlık ve İçerik">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88167B-FA83-4202-B072-EBB8F9AA5883}" type="slidenum">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İçerik Yer Tutucusu 2"/>
          <p:cNvSpPr>
            <a:spLocks noGrp="1"/>
          </p:cNvSpPr>
          <p:nvPr userDrawn="1"/>
        </p:nvSpPr>
        <p:spPr>
          <a:xfrm>
            <a:off x="118543" y="1916832"/>
            <a:ext cx="11905323" cy="4248472"/>
          </a:xfrm>
          <a:prstGeom prst="rect">
            <a:avLst/>
          </a:prstGeom>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0" fontAlgn="base" latinLnBrk="0" hangingPunct="0">
              <a:lnSpc>
                <a:spcPct val="90000"/>
              </a:lnSpc>
              <a:spcBef>
                <a:spcPts val="500"/>
              </a:spcBef>
              <a:spcAft>
                <a:spcPct val="0"/>
              </a:spcAft>
              <a:buClrTx/>
              <a:buSzTx/>
              <a:buFont typeface="Arial" charset="0"/>
              <a:buNone/>
              <a:tabLst/>
              <a:defRPr/>
            </a:pPr>
            <a:endParaRPr kumimoji="0" lang="tr-TR"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1" name="İçerik Yer Tutucusu 2"/>
          <p:cNvSpPr>
            <a:spLocks noGrp="1"/>
          </p:cNvSpPr>
          <p:nvPr>
            <p:ph idx="13"/>
          </p:nvPr>
        </p:nvSpPr>
        <p:spPr>
          <a:xfrm>
            <a:off x="118544" y="1772816"/>
            <a:ext cx="11905321" cy="4464496"/>
          </a:xfrm>
          <a:prstGeom prst="rect">
            <a:avLst/>
          </a:prstGeom>
        </p:spPr>
        <p:txBody>
          <a:bodyPr/>
          <a:lstStyle>
            <a:lvl1pPr marL="0" indent="0" algn="l">
              <a:spcBef>
                <a:spcPts val="0"/>
              </a:spcBef>
              <a:buNone/>
              <a:defRPr sz="2600" b="1">
                <a:solidFill>
                  <a:srgbClr val="002060"/>
                </a:solidFill>
                <a:effectLst/>
                <a:latin typeface="Calibri" pitchFamily="34" charset="0"/>
              </a:defRPr>
            </a:lvl1pPr>
            <a:lvl2pPr marL="457200" indent="0">
              <a:buNone/>
              <a:defRPr sz="2800" b="1">
                <a:solidFill>
                  <a:schemeClr val="accent5">
                    <a:lumMod val="50000"/>
                  </a:schemeClr>
                </a:solidFill>
              </a:defRPr>
            </a:lvl2pPr>
            <a:lvl3pPr marL="914400" indent="0">
              <a:buNone/>
              <a:defRPr sz="2800" b="1">
                <a:solidFill>
                  <a:schemeClr val="accent5">
                    <a:lumMod val="50000"/>
                  </a:schemeClr>
                </a:solidFill>
              </a:defRPr>
            </a:lvl3pPr>
            <a:lvl4pPr marL="1371600" indent="0">
              <a:buNone/>
              <a:defRPr sz="2800" b="1">
                <a:solidFill>
                  <a:schemeClr val="accent5">
                    <a:lumMod val="50000"/>
                  </a:schemeClr>
                </a:solidFill>
              </a:defRPr>
            </a:lvl4pPr>
            <a:lvl5pPr marL="1828800" indent="0">
              <a:buNone/>
              <a:defRPr sz="2800" b="1">
                <a:solidFill>
                  <a:schemeClr val="accent5">
                    <a:lumMod val="50000"/>
                  </a:schemeClr>
                </a:solidFill>
              </a:defRPr>
            </a:lvl5pPr>
          </a:lstStyle>
          <a:p>
            <a:pPr lvl="0"/>
            <a:endParaRPr lang="tr-TR" dirty="0"/>
          </a:p>
        </p:txBody>
      </p:sp>
      <p:sp>
        <p:nvSpPr>
          <p:cNvPr id="2" name="Başlık 1"/>
          <p:cNvSpPr>
            <a:spLocks noGrp="1"/>
          </p:cNvSpPr>
          <p:nvPr>
            <p:ph type="title"/>
          </p:nvPr>
        </p:nvSpPr>
        <p:spPr>
          <a:xfrm>
            <a:off x="118543" y="1196752"/>
            <a:ext cx="11439061" cy="504056"/>
          </a:xfrm>
          <a:prstGeom prst="rect">
            <a:avLst/>
          </a:prstGeom>
        </p:spPr>
        <p:txBody>
          <a:bodyPr/>
          <a:lstStyle>
            <a:lvl1pPr>
              <a:defRPr sz="2800" b="1">
                <a:solidFill>
                  <a:srgbClr val="C00000"/>
                </a:solidFill>
                <a:effectLst>
                  <a:outerShdw blurRad="38100" dist="38100" dir="2700000" algn="tl">
                    <a:srgbClr val="000000">
                      <a:alpha val="43137"/>
                    </a:srgbClr>
                  </a:outerShdw>
                </a:effectLst>
                <a:latin typeface="Cambria" pitchFamily="18" charset="0"/>
              </a:defRPr>
            </a:lvl1pPr>
          </a:lstStyle>
          <a:p>
            <a:r>
              <a:rPr lang="tr-TR" dirty="0"/>
              <a:t>Asıl başlık stili için tıklatın</a:t>
            </a:r>
          </a:p>
        </p:txBody>
      </p:sp>
    </p:spTree>
    <p:extLst>
      <p:ext uri="{BB962C8B-B14F-4D97-AF65-F5344CB8AC3E}">
        <p14:creationId xmlns:p14="http://schemas.microsoft.com/office/powerpoint/2010/main" val="288362055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EA5E37A-03FE-4CC4-865F-6B75EFC3675C}" type="datetimeFigureOut">
              <a:rPr lang="tr-TR" smtClean="0"/>
              <a:t>24.01.2024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91FC1FE-BD9C-4603-9C6F-BD9F55117A79}" type="slidenum">
              <a:rPr lang="tr-TR" smtClean="0"/>
              <a:t>‹#›</a:t>
            </a:fld>
            <a:endParaRPr lang="tr-TR"/>
          </a:p>
        </p:txBody>
      </p:sp>
    </p:spTree>
    <p:extLst>
      <p:ext uri="{BB962C8B-B14F-4D97-AF65-F5344CB8AC3E}">
        <p14:creationId xmlns:p14="http://schemas.microsoft.com/office/powerpoint/2010/main" val="3701692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AEA5E37A-03FE-4CC4-865F-6B75EFC3675C}" type="datetimeFigureOut">
              <a:rPr lang="tr-TR" smtClean="0"/>
              <a:t>24.01.2024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91FC1FE-BD9C-4603-9C6F-BD9F55117A79}" type="slidenum">
              <a:rPr lang="tr-TR" smtClean="0"/>
              <a:t>‹#›</a:t>
            </a:fld>
            <a:endParaRPr lang="tr-TR"/>
          </a:p>
        </p:txBody>
      </p:sp>
    </p:spTree>
    <p:extLst>
      <p:ext uri="{BB962C8B-B14F-4D97-AF65-F5344CB8AC3E}">
        <p14:creationId xmlns:p14="http://schemas.microsoft.com/office/powerpoint/2010/main" val="3245250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EA5E37A-03FE-4CC4-865F-6B75EFC3675C}" type="datetimeFigureOut">
              <a:rPr lang="tr-TR" smtClean="0"/>
              <a:t>24.01.2024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91FC1FE-BD9C-4603-9C6F-BD9F55117A79}" type="slidenum">
              <a:rPr lang="tr-TR" smtClean="0"/>
              <a:t>‹#›</a:t>
            </a:fld>
            <a:endParaRPr lang="tr-TR"/>
          </a:p>
        </p:txBody>
      </p:sp>
    </p:spTree>
    <p:extLst>
      <p:ext uri="{BB962C8B-B14F-4D97-AF65-F5344CB8AC3E}">
        <p14:creationId xmlns:p14="http://schemas.microsoft.com/office/powerpoint/2010/main" val="560302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EA5E37A-03FE-4CC4-865F-6B75EFC3675C}" type="datetimeFigureOut">
              <a:rPr lang="tr-TR" smtClean="0"/>
              <a:t>24.01.2024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91FC1FE-BD9C-4603-9C6F-BD9F55117A79}" type="slidenum">
              <a:rPr lang="tr-TR" smtClean="0"/>
              <a:t>‹#›</a:t>
            </a:fld>
            <a:endParaRPr lang="tr-TR"/>
          </a:p>
        </p:txBody>
      </p:sp>
    </p:spTree>
    <p:extLst>
      <p:ext uri="{BB962C8B-B14F-4D97-AF65-F5344CB8AC3E}">
        <p14:creationId xmlns:p14="http://schemas.microsoft.com/office/powerpoint/2010/main" val="1511737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EA5E37A-03FE-4CC4-865F-6B75EFC3675C}" type="datetimeFigureOut">
              <a:rPr lang="tr-TR" smtClean="0"/>
              <a:t>24.01.2024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91FC1FE-BD9C-4603-9C6F-BD9F55117A79}" type="slidenum">
              <a:rPr lang="tr-TR" smtClean="0"/>
              <a:t>‹#›</a:t>
            </a:fld>
            <a:endParaRPr lang="tr-TR"/>
          </a:p>
        </p:txBody>
      </p:sp>
    </p:spTree>
    <p:extLst>
      <p:ext uri="{BB962C8B-B14F-4D97-AF65-F5344CB8AC3E}">
        <p14:creationId xmlns:p14="http://schemas.microsoft.com/office/powerpoint/2010/main" val="3909875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EA5E37A-03FE-4CC4-865F-6B75EFC3675C}" type="datetimeFigureOut">
              <a:rPr lang="tr-TR" smtClean="0"/>
              <a:t>24.01.2024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91FC1FE-BD9C-4603-9C6F-BD9F55117A79}" type="slidenum">
              <a:rPr lang="tr-TR" smtClean="0"/>
              <a:t>‹#›</a:t>
            </a:fld>
            <a:endParaRPr lang="tr-TR"/>
          </a:p>
        </p:txBody>
      </p:sp>
    </p:spTree>
    <p:extLst>
      <p:ext uri="{BB962C8B-B14F-4D97-AF65-F5344CB8AC3E}">
        <p14:creationId xmlns:p14="http://schemas.microsoft.com/office/powerpoint/2010/main" val="10824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AEA5E37A-03FE-4CC4-865F-6B75EFC3675C}" type="datetimeFigureOut">
              <a:rPr lang="tr-TR" smtClean="0"/>
              <a:t>24.01.2024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91FC1FE-BD9C-4603-9C6F-BD9F55117A79}" type="slidenum">
              <a:rPr lang="tr-TR" smtClean="0"/>
              <a:t>‹#›</a:t>
            </a:fld>
            <a:endParaRPr lang="tr-TR"/>
          </a:p>
        </p:txBody>
      </p:sp>
    </p:spTree>
    <p:extLst>
      <p:ext uri="{BB962C8B-B14F-4D97-AF65-F5344CB8AC3E}">
        <p14:creationId xmlns:p14="http://schemas.microsoft.com/office/powerpoint/2010/main" val="3763365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AEA5E37A-03FE-4CC4-865F-6B75EFC3675C}" type="datetimeFigureOut">
              <a:rPr lang="tr-TR" smtClean="0"/>
              <a:t>24.01.2024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91FC1FE-BD9C-4603-9C6F-BD9F55117A79}" type="slidenum">
              <a:rPr lang="tr-TR" smtClean="0"/>
              <a:t>‹#›</a:t>
            </a:fld>
            <a:endParaRPr lang="tr-TR"/>
          </a:p>
        </p:txBody>
      </p:sp>
    </p:spTree>
    <p:extLst>
      <p:ext uri="{BB962C8B-B14F-4D97-AF65-F5344CB8AC3E}">
        <p14:creationId xmlns:p14="http://schemas.microsoft.com/office/powerpoint/2010/main" val="4038199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6000" b="-6000"/>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5E37A-03FE-4CC4-865F-6B75EFC3675C}" type="datetimeFigureOut">
              <a:rPr lang="tr-TR" smtClean="0"/>
              <a:t>24.01.2024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1FC1FE-BD9C-4603-9C6F-BD9F55117A79}" type="slidenum">
              <a:rPr lang="tr-TR" smtClean="0"/>
              <a:t>‹#›</a:t>
            </a:fld>
            <a:endParaRPr lang="tr-TR"/>
          </a:p>
        </p:txBody>
      </p:sp>
    </p:spTree>
    <p:extLst>
      <p:ext uri="{BB962C8B-B14F-4D97-AF65-F5344CB8AC3E}">
        <p14:creationId xmlns:p14="http://schemas.microsoft.com/office/powerpoint/2010/main" val="1223518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V&#304;DEOLAR/ARA&#199;%20TANITIM.mp4" TargetMode="External"/><Relationship Id="rId5" Type="http://schemas.openxmlformats.org/officeDocument/2006/relationships/image" Target="../media/image41.jpeg"/><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jp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49.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V&#304;DEOLAR/112.mp4"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3.JP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V&#304;DEOLAR/DOGUSTAN8.mp4"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V&#304;DEOLAR/29%20Ekim%20Son.mp4" TargetMode="External"/><Relationship Id="rId5" Type="http://schemas.openxmlformats.org/officeDocument/2006/relationships/image" Target="../media/image65.jpeg"/><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8" Type="http://schemas.openxmlformats.org/officeDocument/2006/relationships/hyperlink" Target="V&#304;DEOLAR/Te&#351;ekk&#252;r%20Belgesi%20Da&#287;&#305;t&#305;m&#305;%2010%20Nisan.mp4" TargetMode="External"/><Relationship Id="rId3" Type="http://schemas.openxmlformats.org/officeDocument/2006/relationships/image" Target="../media/image66.jpeg"/><Relationship Id="rId7" Type="http://schemas.openxmlformats.org/officeDocument/2006/relationships/hyperlink" Target="V&#304;DEOLAR/10%20nisan%202022%20&#304;p%20Sanat&#305;.mp4"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V&#304;DEOLAR/21aral&#305;k%20En%20uzun%20gece.mp4" TargetMode="External"/><Relationship Id="rId5" Type="http://schemas.openxmlformats.org/officeDocument/2006/relationships/image" Target="../media/image68.PNG"/><Relationship Id="rId4" Type="http://schemas.openxmlformats.org/officeDocument/2006/relationships/image" Target="../media/image67.jp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V&#304;DEOLAR/24%20kas&#305;m1.mp4"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V&#304;DEOLAR/10%20Kas&#305;m.mp4" TargetMode="External"/><Relationship Id="rId5" Type="http://schemas.openxmlformats.org/officeDocument/2006/relationships/image" Target="../media/image70.jpeg"/><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V&#304;DEOLAR/Bir%20&#199;ocu&#287;un%20G&#246;z&#252;ndeki%20I&#351;&#305;k%20Her%20&#350;eye%20De&#287;er...%20&#10024;.mp4"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6.jpg"/><Relationship Id="rId5" Type="http://schemas.openxmlformats.org/officeDocument/2006/relationships/image" Target="../media/image75.jpeg"/><Relationship Id="rId4" Type="http://schemas.openxmlformats.org/officeDocument/2006/relationships/image" Target="../media/image74.jpe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7.JP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hyperlink" Target="V&#304;DEOLAR/Tdp%20balon%20park1.mp4" TargetMode="External"/><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V&#304;DEOLAR/K&#246;k%20H&#252;cre.mp4" TargetMode="External"/><Relationship Id="rId5" Type="http://schemas.openxmlformats.org/officeDocument/2006/relationships/image" Target="../media/image83.jpeg"/><Relationship Id="rId4" Type="http://schemas.openxmlformats.org/officeDocument/2006/relationships/image" Target="../media/image82.jp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86.JPG"/><Relationship Id="rId4" Type="http://schemas.openxmlformats.org/officeDocument/2006/relationships/image" Target="../media/image85.jp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hyperlink" Target="V&#304;DEOLAR/L&#246;sev.mp4"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V&#304;DEOLAR/28486A7795AF72EDDD644F0C01B2B690_video_dashinit.mp4" TargetMode="External"/><Relationship Id="rId5" Type="http://schemas.openxmlformats.org/officeDocument/2006/relationships/hyperlink" Target="V&#304;DEOLAR/T&#220;RK&#304;YE%20TEK%20Y&#220;REK.mp4" TargetMode="External"/><Relationship Id="rId4" Type="http://schemas.openxmlformats.org/officeDocument/2006/relationships/image" Target="../media/image90.jp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93.jpg"/><Relationship Id="rId5" Type="http://schemas.openxmlformats.org/officeDocument/2006/relationships/image" Target="../media/image92.jpeg"/><Relationship Id="rId4" Type="http://schemas.openxmlformats.org/officeDocument/2006/relationships/image" Target="../media/image91.jpg"/></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96.jp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97.jfi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04.jpe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05.jpeg"/><Relationship Id="rId4" Type="http://schemas.openxmlformats.org/officeDocument/2006/relationships/hyperlink" Target="V&#304;DEOLAR/10%20Ocak%20GAZATEC&#304;LER%20g&#252;n&#252;.mp4"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106.jpeg"/><Relationship Id="rId4" Type="http://schemas.openxmlformats.org/officeDocument/2006/relationships/hyperlink" Target="V&#304;DEOLAR/haberler.mp4"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DA40CA3-F0CC-41B9-8197-A3BCA44B2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429829"/>
          </a:xfrm>
          <a:prstGeom prst="rect">
            <a:avLst/>
          </a:prstGeom>
        </p:spPr>
      </p:pic>
      <p:sp>
        <p:nvSpPr>
          <p:cNvPr id="12" name="Serbest Form: Şekil 11">
            <a:extLst>
              <a:ext uri="{FF2B5EF4-FFF2-40B4-BE49-F238E27FC236}">
                <a16:creationId xmlns:a16="http://schemas.microsoft.com/office/drawing/2014/main" id="{3DB32D2E-AA55-4A22-8867-673ACB5B5873}"/>
              </a:ext>
            </a:extLst>
          </p:cNvPr>
          <p:cNvSpPr/>
          <p:nvPr/>
        </p:nvSpPr>
        <p:spPr>
          <a:xfrm rot="13493169">
            <a:off x="-592328" y="-3424929"/>
            <a:ext cx="13477852" cy="13606261"/>
          </a:xfrm>
          <a:custGeom>
            <a:avLst/>
            <a:gdLst>
              <a:gd name="connsiteX0" fmla="*/ 3574616 w 13477852"/>
              <a:gd name="connsiteY0" fmla="*/ 13023118 h 13606261"/>
              <a:gd name="connsiteX1" fmla="*/ 1582187 w 13477852"/>
              <a:gd name="connsiteY1" fmla="*/ 13023118 h 13606261"/>
              <a:gd name="connsiteX2" fmla="*/ 1582187 w 13477852"/>
              <a:gd name="connsiteY2" fmla="*/ 10192386 h 13606261"/>
              <a:gd name="connsiteX3" fmla="*/ 3574616 w 13477852"/>
              <a:gd name="connsiteY3" fmla="*/ 12192749 h 13606261"/>
              <a:gd name="connsiteX4" fmla="*/ 13477852 w 13477852"/>
              <a:gd name="connsiteY4" fmla="*/ 4858965 h 13606261"/>
              <a:gd name="connsiteX5" fmla="*/ 8078603 w 13477852"/>
              <a:gd name="connsiteY5" fmla="*/ 10236799 h 13606261"/>
              <a:gd name="connsiteX6" fmla="*/ 8078603 w 13477852"/>
              <a:gd name="connsiteY6" fmla="*/ 9072657 h 13606261"/>
              <a:gd name="connsiteX7" fmla="*/ 7082388 w 13477852"/>
              <a:gd name="connsiteY7" fmla="*/ 8076442 h 13606261"/>
              <a:gd name="connsiteX8" fmla="*/ 6086173 w 13477852"/>
              <a:gd name="connsiteY8" fmla="*/ 9072657 h 13606261"/>
              <a:gd name="connsiteX9" fmla="*/ 6086173 w 13477852"/>
              <a:gd name="connsiteY9" fmla="*/ 12221326 h 13606261"/>
              <a:gd name="connsiteX10" fmla="*/ 5940044 w 13477852"/>
              <a:gd name="connsiteY10" fmla="*/ 12366876 h 13606261"/>
              <a:gd name="connsiteX11" fmla="*/ 5940045 w 13477852"/>
              <a:gd name="connsiteY11" fmla="*/ 5961712 h 13606261"/>
              <a:gd name="connsiteX12" fmla="*/ 4845718 w 13477852"/>
              <a:gd name="connsiteY12" fmla="*/ 4867385 h 13606261"/>
              <a:gd name="connsiteX13" fmla="*/ 3751391 w 13477852"/>
              <a:gd name="connsiteY13" fmla="*/ 5961712 h 13606261"/>
              <a:gd name="connsiteX14" fmla="*/ 3751391 w 13477852"/>
              <a:gd name="connsiteY14" fmla="*/ 12370227 h 13606261"/>
              <a:gd name="connsiteX15" fmla="*/ 3574616 w 13477852"/>
              <a:gd name="connsiteY15" fmla="*/ 12192749 h 13606261"/>
              <a:gd name="connsiteX16" fmla="*/ 3574618 w 13477852"/>
              <a:gd name="connsiteY16" fmla="*/ 8402378 h 13606261"/>
              <a:gd name="connsiteX17" fmla="*/ 2578403 w 13477852"/>
              <a:gd name="connsiteY17" fmla="*/ 7406162 h 13606261"/>
              <a:gd name="connsiteX18" fmla="*/ 1582188 w 13477852"/>
              <a:gd name="connsiteY18" fmla="*/ 8402377 h 13606261"/>
              <a:gd name="connsiteX19" fmla="*/ 1582187 w 13477852"/>
              <a:gd name="connsiteY19" fmla="*/ 10192386 h 13606261"/>
              <a:gd name="connsiteX20" fmla="*/ 0 w 13477852"/>
              <a:gd name="connsiteY20" fmla="*/ 8603898 h 13606261"/>
              <a:gd name="connsiteX21" fmla="*/ 8638159 w 13477852"/>
              <a:gd name="connsiteY21" fmla="*/ 0 h 13606261"/>
              <a:gd name="connsiteX22" fmla="*/ 5940044 w 13477852"/>
              <a:gd name="connsiteY22" fmla="*/ 13606261 h 13606261"/>
              <a:gd name="connsiteX23" fmla="*/ 3751391 w 13477852"/>
              <a:gd name="connsiteY23" fmla="*/ 13606261 h 13606261"/>
              <a:gd name="connsiteX24" fmla="*/ 3751391 w 13477852"/>
              <a:gd name="connsiteY24" fmla="*/ 12370227 h 13606261"/>
              <a:gd name="connsiteX25" fmla="*/ 4839693 w 13477852"/>
              <a:gd name="connsiteY25" fmla="*/ 13462863 h 13606261"/>
              <a:gd name="connsiteX26" fmla="*/ 5940044 w 13477852"/>
              <a:gd name="connsiteY26" fmla="*/ 12366876 h 13606261"/>
              <a:gd name="connsiteX27" fmla="*/ 8078602 w 13477852"/>
              <a:gd name="connsiteY27" fmla="*/ 13123519 h 13606261"/>
              <a:gd name="connsiteX28" fmla="*/ 6086173 w 13477852"/>
              <a:gd name="connsiteY28" fmla="*/ 13123519 h 13606261"/>
              <a:gd name="connsiteX29" fmla="*/ 6086173 w 13477852"/>
              <a:gd name="connsiteY29" fmla="*/ 12221326 h 13606261"/>
              <a:gd name="connsiteX30" fmla="*/ 8078603 w 13477852"/>
              <a:gd name="connsiteY30" fmla="*/ 10236799 h 1360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77852" h="13606261">
                <a:moveTo>
                  <a:pt x="3574616" y="13023118"/>
                </a:moveTo>
                <a:lnTo>
                  <a:pt x="1582187" y="13023118"/>
                </a:lnTo>
                <a:lnTo>
                  <a:pt x="1582187" y="10192386"/>
                </a:lnTo>
                <a:lnTo>
                  <a:pt x="3574616" y="12192749"/>
                </a:lnTo>
                <a:close/>
                <a:moveTo>
                  <a:pt x="13477852" y="4858965"/>
                </a:moveTo>
                <a:lnTo>
                  <a:pt x="8078603" y="10236799"/>
                </a:lnTo>
                <a:lnTo>
                  <a:pt x="8078603" y="9072657"/>
                </a:lnTo>
                <a:cubicBezTo>
                  <a:pt x="8078603" y="8522463"/>
                  <a:pt x="7632582" y="8076442"/>
                  <a:pt x="7082388" y="8076442"/>
                </a:cubicBezTo>
                <a:cubicBezTo>
                  <a:pt x="6532194" y="8076442"/>
                  <a:pt x="6086173" y="8522463"/>
                  <a:pt x="6086173" y="9072657"/>
                </a:cubicBezTo>
                <a:lnTo>
                  <a:pt x="6086173" y="12221326"/>
                </a:lnTo>
                <a:lnTo>
                  <a:pt x="5940044" y="12366876"/>
                </a:lnTo>
                <a:lnTo>
                  <a:pt x="5940045" y="5961712"/>
                </a:lnTo>
                <a:cubicBezTo>
                  <a:pt x="5940045" y="5357333"/>
                  <a:pt x="5450098" y="4867385"/>
                  <a:pt x="4845718" y="4867385"/>
                </a:cubicBezTo>
                <a:cubicBezTo>
                  <a:pt x="4241338" y="4867385"/>
                  <a:pt x="3751391" y="5357332"/>
                  <a:pt x="3751391" y="5961712"/>
                </a:cubicBezTo>
                <a:lnTo>
                  <a:pt x="3751391" y="12370227"/>
                </a:lnTo>
                <a:lnTo>
                  <a:pt x="3574616" y="12192749"/>
                </a:lnTo>
                <a:lnTo>
                  <a:pt x="3574618" y="8402378"/>
                </a:lnTo>
                <a:cubicBezTo>
                  <a:pt x="3574617" y="7852183"/>
                  <a:pt x="3128597" y="7406162"/>
                  <a:pt x="2578403" y="7406162"/>
                </a:cubicBezTo>
                <a:cubicBezTo>
                  <a:pt x="2028208" y="7406163"/>
                  <a:pt x="1582188" y="7852183"/>
                  <a:pt x="1582188" y="8402377"/>
                </a:cubicBezTo>
                <a:lnTo>
                  <a:pt x="1582187" y="10192386"/>
                </a:lnTo>
                <a:lnTo>
                  <a:pt x="0" y="8603898"/>
                </a:lnTo>
                <a:lnTo>
                  <a:pt x="8638159" y="0"/>
                </a:lnTo>
                <a:close/>
                <a:moveTo>
                  <a:pt x="5940044" y="13606261"/>
                </a:moveTo>
                <a:lnTo>
                  <a:pt x="3751391" y="13606261"/>
                </a:lnTo>
                <a:lnTo>
                  <a:pt x="3751391" y="12370227"/>
                </a:lnTo>
                <a:lnTo>
                  <a:pt x="4839693" y="13462863"/>
                </a:lnTo>
                <a:lnTo>
                  <a:pt x="5940044" y="12366876"/>
                </a:lnTo>
                <a:close/>
                <a:moveTo>
                  <a:pt x="8078602" y="13123519"/>
                </a:moveTo>
                <a:lnTo>
                  <a:pt x="6086173" y="13123519"/>
                </a:lnTo>
                <a:lnTo>
                  <a:pt x="6086173" y="12221326"/>
                </a:lnTo>
                <a:lnTo>
                  <a:pt x="8078603" y="10236799"/>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Dikdörtgen 1">
            <a:extLst>
              <a:ext uri="{FF2B5EF4-FFF2-40B4-BE49-F238E27FC236}">
                <a16:creationId xmlns:a16="http://schemas.microsoft.com/office/drawing/2014/main" id="{58C7D5CB-C102-4233-9200-10A5C71125A1}"/>
              </a:ext>
            </a:extLst>
          </p:cNvPr>
          <p:cNvSpPr/>
          <p:nvPr/>
        </p:nvSpPr>
        <p:spPr>
          <a:xfrm>
            <a:off x="0" y="2245418"/>
            <a:ext cx="6749143" cy="1938992"/>
          </a:xfrm>
          <a:prstGeom prst="rect">
            <a:avLst/>
          </a:prstGeom>
        </p:spPr>
        <p:txBody>
          <a:bodyPr wrap="square">
            <a:spAutoFit/>
          </a:bodyPr>
          <a:lstStyle/>
          <a:p>
            <a:pPr algn="ctr"/>
            <a:r>
              <a:rPr lang="tr-TR" sz="3200" b="1" dirty="0">
                <a:solidFill>
                  <a:srgbClr val="002060"/>
                </a:solidFill>
                <a:latin typeface="Arial Black" panose="020B0A04020102020204" pitchFamily="34" charset="0"/>
              </a:rPr>
              <a:t>Erzincan Emniyet Müdürlüğü</a:t>
            </a:r>
          </a:p>
          <a:p>
            <a:pPr algn="ctr"/>
            <a:endParaRPr lang="tr-TR" sz="2400" b="1" dirty="0">
              <a:solidFill>
                <a:srgbClr val="002060"/>
              </a:solidFill>
              <a:latin typeface="Arial Black" panose="020B0A04020102020204" pitchFamily="34" charset="0"/>
            </a:endParaRPr>
          </a:p>
          <a:p>
            <a:pPr algn="ctr"/>
            <a:r>
              <a:rPr lang="tr-TR" sz="3200" b="1" dirty="0">
                <a:solidFill>
                  <a:srgbClr val="002060"/>
                </a:solidFill>
                <a:latin typeface="Arial Black" panose="020B0A04020102020204" pitchFamily="34" charset="0"/>
              </a:rPr>
              <a:t>Basın Mensupları Bilgilendirme Toplantısı</a:t>
            </a:r>
          </a:p>
        </p:txBody>
      </p:sp>
      <p:pic>
        <p:nvPicPr>
          <p:cNvPr id="5" name="Resim 4">
            <a:extLst>
              <a:ext uri="{FF2B5EF4-FFF2-40B4-BE49-F238E27FC236}">
                <a16:creationId xmlns:a16="http://schemas.microsoft.com/office/drawing/2014/main" id="{E69B8658-05B4-4E4B-8AD5-5A178A2AC8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88277"/>
            <a:ext cx="3243079" cy="1569723"/>
          </a:xfrm>
          <a:prstGeom prst="rect">
            <a:avLst/>
          </a:prstGeom>
        </p:spPr>
      </p:pic>
      <p:pic>
        <p:nvPicPr>
          <p:cNvPr id="6" name="Resim 5">
            <a:extLst>
              <a:ext uri="{FF2B5EF4-FFF2-40B4-BE49-F238E27FC236}">
                <a16:creationId xmlns:a16="http://schemas.microsoft.com/office/drawing/2014/main" id="{604635F7-093E-4E72-BDA7-63CD500B2D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2007620" cy="1429858"/>
          </a:xfrm>
          <a:prstGeom prst="rect">
            <a:avLst/>
          </a:prstGeom>
        </p:spPr>
      </p:pic>
    </p:spTree>
    <p:extLst>
      <p:ext uri="{BB962C8B-B14F-4D97-AF65-F5344CB8AC3E}">
        <p14:creationId xmlns:p14="http://schemas.microsoft.com/office/powerpoint/2010/main" val="641192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0 0 L 0.25 0 " pathEditMode="relative" rAng="0" ptsTypes="AA">
                                      <p:cBhvr>
                                        <p:cTn id="6" dur="6500" fill="hold"/>
                                        <p:tgtEl>
                                          <p:spTgt spid="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MERKEZ POLİS MERKEZİ AMİRLİĞİ HİZMET BİNASI</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pic>
        <p:nvPicPr>
          <p:cNvPr id="9" name="Resim 8">
            <a:extLst>
              <a:ext uri="{FF2B5EF4-FFF2-40B4-BE49-F238E27FC236}">
                <a16:creationId xmlns:a16="http://schemas.microsoft.com/office/drawing/2014/main" id="{18F0FE1D-9E40-41DD-96AE-C72CDFC41A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1711" y="2013686"/>
            <a:ext cx="5184575" cy="3278048"/>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Dikdörtgen 9"/>
          <p:cNvSpPr/>
          <p:nvPr/>
        </p:nvSpPr>
        <p:spPr>
          <a:xfrm>
            <a:off x="148309" y="2013686"/>
            <a:ext cx="6096000" cy="2800767"/>
          </a:xfrm>
          <a:prstGeom prst="rect">
            <a:avLst/>
          </a:prstGeom>
        </p:spPr>
        <p:txBody>
          <a:bodyPr>
            <a:spAutoFit/>
          </a:bodyPr>
          <a:lstStyle/>
          <a:p>
            <a:pPr lvl="0" algn="just" eaLnBrk="0" fontAlgn="base" hangingPunct="0">
              <a:defRPr/>
            </a:pPr>
            <a:r>
              <a:rPr lang="tr-TR" sz="2200" dirty="0">
                <a:solidFill>
                  <a:srgbClr val="002060"/>
                </a:solidFill>
                <a:latin typeface="Times New Roman" panose="02020603050405020304" pitchFamily="18" charset="0"/>
                <a:cs typeface="Times New Roman" panose="02020603050405020304" pitchFamily="18" charset="0"/>
              </a:rPr>
              <a:t>	İlimiz, Merkez İlçesi, İnönü Mahallesi 1251 ada 2 Parselde kayıtlı, İçişleri Bakanlığına (Emniyet Genel Müdürlüğü) tahsisli 4.119,36 m² arsamız üzerine 627,88 m² inşaat alanına sahip Yeni Polis Merkezi yapılması planlanmış olup; “İl Emniyet Müdürlüğü Yeni Hizmet Binası yapım işi” ile birlikte yapım ihalesine çıkılarak inşaat çalışmalarına başlanacaktır.</a:t>
            </a:r>
          </a:p>
        </p:txBody>
      </p:sp>
    </p:spTree>
    <p:extLst>
      <p:ext uri="{BB962C8B-B14F-4D97-AF65-F5344CB8AC3E}">
        <p14:creationId xmlns:p14="http://schemas.microsoft.com/office/powerpoint/2010/main" val="4197471324"/>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MEVCUT DURUMUMUZ</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pic>
        <p:nvPicPr>
          <p:cNvPr id="8" name="İçerik Yer Tutucusu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9426" y="1475953"/>
            <a:ext cx="4450890" cy="445163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Dikdörtgen 8"/>
          <p:cNvSpPr/>
          <p:nvPr/>
        </p:nvSpPr>
        <p:spPr>
          <a:xfrm>
            <a:off x="473652" y="1441926"/>
            <a:ext cx="6098948" cy="5262979"/>
          </a:xfrm>
          <a:prstGeom prst="rect">
            <a:avLst/>
          </a:prstGeom>
        </p:spPr>
        <p:txBody>
          <a:bodyPr wrap="square">
            <a:spAutoFit/>
          </a:bodyPr>
          <a:lstStyle/>
          <a:p>
            <a:pPr algn="just"/>
            <a:r>
              <a:rPr lang="tr-TR" sz="1600" dirty="0">
                <a:solidFill>
                  <a:srgbClr val="002060"/>
                </a:solidFill>
                <a:latin typeface="Times New Roman" panose="02020603050405020304" pitchFamily="18" charset="0"/>
                <a:cs typeface="Times New Roman" panose="02020603050405020304" pitchFamily="18" charset="0"/>
              </a:rPr>
              <a:t>	İliç Lojmanlı İlçe Emniyet Amirliği Hizmet Binası (</a:t>
            </a:r>
            <a:r>
              <a:rPr lang="tr-TR" sz="1600" b="1" kern="0" dirty="0">
                <a:solidFill>
                  <a:srgbClr val="002060"/>
                </a:solidFill>
                <a:latin typeface="Times New Roman" panose="02020603050405020304" pitchFamily="18" charset="0"/>
                <a:cs typeface="Times New Roman" panose="02020603050405020304" pitchFamily="18" charset="0"/>
              </a:rPr>
              <a:t>% 63,77) </a:t>
            </a:r>
            <a:r>
              <a:rPr lang="tr-TR" sz="1600" kern="0" dirty="0">
                <a:solidFill>
                  <a:srgbClr val="002060"/>
                </a:solidFill>
                <a:latin typeface="Times New Roman" panose="02020603050405020304" pitchFamily="18" charset="0"/>
                <a:cs typeface="Times New Roman" panose="02020603050405020304" pitchFamily="18" charset="0"/>
              </a:rPr>
              <a:t>d</a:t>
            </a:r>
            <a:r>
              <a:rPr lang="tr-TR" sz="1600" dirty="0">
                <a:solidFill>
                  <a:srgbClr val="002060"/>
                </a:solidFill>
                <a:latin typeface="Times New Roman" panose="02020603050405020304" pitchFamily="18" charset="0"/>
                <a:cs typeface="Times New Roman" panose="02020603050405020304" pitchFamily="18" charset="0"/>
              </a:rPr>
              <a:t>eprem güvenliği ön inceleme çalışmaları neticesinde yapım/güçlendirme oranı % 40’ın üzerinde çıkması nedeniyle, Deprem yönünden riskli olduğu tespit edilmiş olup, bina tahliye edilerek boşaltılmıştır. Arsa ve bina İlçe Milli Emlak Şefliğine teslim edilmiş olup, yıkım işlemi ilgili birim tarafından gerçekleştirilmiştir.</a:t>
            </a:r>
          </a:p>
          <a:p>
            <a:pPr algn="just"/>
            <a:endParaRPr lang="tr-TR" sz="1600" dirty="0">
              <a:solidFill>
                <a:srgbClr val="002060"/>
              </a:solidFill>
              <a:latin typeface="Times New Roman" panose="02020603050405020304" pitchFamily="18" charset="0"/>
              <a:cs typeface="Times New Roman" panose="02020603050405020304" pitchFamily="18" charset="0"/>
            </a:endParaRPr>
          </a:p>
          <a:p>
            <a:pPr algn="just"/>
            <a:r>
              <a:rPr lang="tr-TR" sz="1600" dirty="0">
                <a:solidFill>
                  <a:srgbClr val="002060"/>
                </a:solidFill>
                <a:latin typeface="Times New Roman" panose="02020603050405020304" pitchFamily="18" charset="0"/>
                <a:cs typeface="Times New Roman" panose="02020603050405020304" pitchFamily="18" charset="0"/>
              </a:rPr>
              <a:t>	</a:t>
            </a:r>
            <a:r>
              <a:rPr lang="tr-TR" sz="1600" b="1" dirty="0">
                <a:solidFill>
                  <a:srgbClr val="002060"/>
                </a:solidFill>
                <a:latin typeface="Times New Roman" panose="02020603050405020304" pitchFamily="18" charset="0"/>
                <a:cs typeface="Times New Roman" panose="02020603050405020304" pitchFamily="18" charset="0"/>
              </a:rPr>
              <a:t>İlçe Emniyet Amirliği, 2021 Kasım ayında </a:t>
            </a:r>
            <a:r>
              <a:rPr lang="tr-TR" sz="1600" b="1" dirty="0" err="1">
                <a:solidFill>
                  <a:srgbClr val="002060"/>
                </a:solidFill>
                <a:latin typeface="Times New Roman" panose="02020603050405020304" pitchFamily="18" charset="0"/>
                <a:cs typeface="Times New Roman" panose="02020603050405020304" pitchFamily="18" charset="0"/>
              </a:rPr>
              <a:t>Anagold</a:t>
            </a:r>
            <a:r>
              <a:rPr lang="tr-TR" sz="1600" b="1" dirty="0">
                <a:solidFill>
                  <a:srgbClr val="002060"/>
                </a:solidFill>
                <a:latin typeface="Times New Roman" panose="02020603050405020304" pitchFamily="18" charset="0"/>
                <a:cs typeface="Times New Roman" panose="02020603050405020304" pitchFamily="18" charset="0"/>
              </a:rPr>
              <a:t> firmasınca Belediyeye yapılmış olan 2 (iki) katlı prefabrik binanın tahsis edilmesi ile birlikte hizmetlerine devam etmektedir. </a:t>
            </a:r>
          </a:p>
          <a:p>
            <a:pPr algn="just"/>
            <a:endParaRPr lang="tr-TR" sz="1600" dirty="0">
              <a:solidFill>
                <a:srgbClr val="002060"/>
              </a:solidFill>
              <a:latin typeface="Times New Roman" panose="02020603050405020304" pitchFamily="18" charset="0"/>
              <a:cs typeface="Times New Roman" panose="02020603050405020304" pitchFamily="18" charset="0"/>
            </a:endParaRPr>
          </a:p>
          <a:p>
            <a:pPr algn="just"/>
            <a:r>
              <a:rPr lang="tr-TR" sz="1600" dirty="0">
                <a:solidFill>
                  <a:srgbClr val="002060"/>
                </a:solidFill>
                <a:latin typeface="Times New Roman" panose="02020603050405020304" pitchFamily="18" charset="0"/>
                <a:cs typeface="Times New Roman" panose="02020603050405020304" pitchFamily="18" charset="0"/>
              </a:rPr>
              <a:t>	</a:t>
            </a:r>
            <a:r>
              <a:rPr lang="tr-TR"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İliç Hükümet Konağı içerisinde </a:t>
            </a:r>
            <a:r>
              <a:rPr lang="tr-TR" sz="1600" b="1" dirty="0">
                <a:solidFill>
                  <a:srgbClr val="002060"/>
                </a:solidFill>
                <a:latin typeface="Times New Roman" panose="02020603050405020304" pitchFamily="18" charset="0"/>
                <a:cs typeface="Times New Roman" panose="02020603050405020304" pitchFamily="18" charset="0"/>
              </a:rPr>
              <a:t>“İliç İlçe Emniyet Amirliği” 600m² olarak </a:t>
            </a:r>
            <a:r>
              <a:rPr lang="tr-TR"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planlanmıştır. </a:t>
            </a:r>
            <a:r>
              <a:rPr lang="tr-TR"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Yapımı devam etmekte olan Hükümet Konağı’nın ivedilikle tamamlanması büyük önem arz etmektedir.</a:t>
            </a:r>
          </a:p>
          <a:p>
            <a:pPr algn="just"/>
            <a:endParaRPr lang="tr-TR"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tr-TR" sz="1600" dirty="0">
                <a:solidFill>
                  <a:srgbClr val="002060"/>
                </a:solidFill>
                <a:latin typeface="Times New Roman" panose="02020603050405020304" pitchFamily="18" charset="0"/>
                <a:cs typeface="Times New Roman" panose="02020603050405020304" pitchFamily="18" charset="0"/>
              </a:rPr>
              <a:t>	İliç Lojmanlı İlçe Emniyet Amirliği hizmet binası yıkıldığından ve ilçe merkezinde kiralık konut bulunmadığından, görevli personellerimiz barınma konusunda sıkıntı yaşamaktadır. P</a:t>
            </a:r>
            <a:r>
              <a:rPr lang="tr-TR" sz="1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roje çalışmaları tamamlanan </a:t>
            </a:r>
            <a:r>
              <a:rPr lang="tr-TR" sz="1600" dirty="0">
                <a:solidFill>
                  <a:srgbClr val="002060"/>
                </a:solidFill>
                <a:latin typeface="Times New Roman" panose="02020603050405020304" pitchFamily="18" charset="0"/>
                <a:cs typeface="Times New Roman" panose="02020603050405020304" pitchFamily="18" charset="0"/>
              </a:rPr>
              <a:t>“İliç Polis Lojmanları ” yapılması için inşaat yatırım programına dahil edilmesi büyük önem arz etmektedir. </a:t>
            </a:r>
            <a:endParaRPr lang="tr-TR" sz="1600" dirty="0">
              <a:solidFill>
                <a:srgbClr val="002060"/>
              </a:solidFill>
            </a:endParaRPr>
          </a:p>
        </p:txBody>
      </p:sp>
      <p:sp>
        <p:nvSpPr>
          <p:cNvPr id="13" name="Dikdörtgen 12"/>
          <p:cNvSpPr/>
          <p:nvPr/>
        </p:nvSpPr>
        <p:spPr>
          <a:xfrm>
            <a:off x="1187825" y="1003528"/>
            <a:ext cx="9816347" cy="352854"/>
          </a:xfrm>
          <a:prstGeom prst="rect">
            <a:avLst/>
          </a:prstGeom>
        </p:spPr>
        <p:txBody>
          <a:bodyPr wrap="square">
            <a:spAutoFit/>
          </a:bodyPr>
          <a:lstStyle/>
          <a:p>
            <a:pPr algn="ctr"/>
            <a:r>
              <a:rPr lang="tr-TR" sz="1693" b="1" dirty="0">
                <a:solidFill>
                  <a:srgbClr val="C00000"/>
                </a:solidFill>
                <a:latin typeface="Times New Roman" panose="02020603050405020304" pitchFamily="18" charset="0"/>
                <a:cs typeface="Times New Roman" panose="02020603050405020304" pitchFamily="18" charset="0"/>
              </a:rPr>
              <a:t>İLİÇ HİZMET BİNASI VE POLİS LOJMANLARI</a:t>
            </a:r>
          </a:p>
        </p:txBody>
      </p:sp>
    </p:spTree>
    <p:extLst>
      <p:ext uri="{BB962C8B-B14F-4D97-AF65-F5344CB8AC3E}">
        <p14:creationId xmlns:p14="http://schemas.microsoft.com/office/powerpoint/2010/main" val="3608742882"/>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MEVCUT DURUMUMUZ</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10" name="İçerik Yer Tutucusu 2"/>
          <p:cNvSpPr txBox="1">
            <a:spLocks/>
          </p:cNvSpPr>
          <p:nvPr/>
        </p:nvSpPr>
        <p:spPr>
          <a:xfrm>
            <a:off x="245097" y="1717380"/>
            <a:ext cx="11679809" cy="13326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2000" dirty="0">
                <a:solidFill>
                  <a:srgbClr val="002060"/>
                </a:solidFill>
              </a:rPr>
              <a:t>Kemaliye İlçesi </a:t>
            </a:r>
            <a:r>
              <a:rPr lang="tr-TR" sz="2000" dirty="0" err="1">
                <a:solidFill>
                  <a:srgbClr val="002060"/>
                </a:solidFill>
              </a:rPr>
              <a:t>Gençağa</a:t>
            </a:r>
            <a:r>
              <a:rPr lang="tr-TR" sz="2000" dirty="0">
                <a:solidFill>
                  <a:srgbClr val="002060"/>
                </a:solidFill>
              </a:rPr>
              <a:t> mahallesinde bulunan </a:t>
            </a:r>
            <a:r>
              <a:rPr lang="tr-TR" sz="2000" b="1" dirty="0">
                <a:solidFill>
                  <a:srgbClr val="002060"/>
                </a:solidFill>
              </a:rPr>
              <a:t>581,00m² </a:t>
            </a:r>
            <a:r>
              <a:rPr lang="tr-TR" sz="2000" dirty="0">
                <a:solidFill>
                  <a:srgbClr val="002060"/>
                </a:solidFill>
              </a:rPr>
              <a:t>arsa üzerine kurulu </a:t>
            </a:r>
            <a:r>
              <a:rPr lang="tr-TR" sz="2000" b="1" dirty="0">
                <a:solidFill>
                  <a:srgbClr val="002060"/>
                </a:solidFill>
              </a:rPr>
              <a:t>1983</a:t>
            </a:r>
            <a:r>
              <a:rPr lang="tr-TR" sz="2000" dirty="0">
                <a:solidFill>
                  <a:srgbClr val="002060"/>
                </a:solidFill>
              </a:rPr>
              <a:t> yapımı Kemaliye Lojmanlı İlçe Emniyet Amirliği binası  İZDES Deprem yönünden riskli olduğu tespit edilmiş, tahliye kararı alınmasına istinaden bina boşaltılmış; </a:t>
            </a:r>
            <a:r>
              <a:rPr lang="tr-TR" sz="2000" b="1" dirty="0">
                <a:solidFill>
                  <a:srgbClr val="002060"/>
                </a:solidFill>
              </a:rPr>
              <a:t>Hizmetlerini geçici olarak Kemaliye Belediyesine ait ahşap kulübede sürdürmektedir.</a:t>
            </a:r>
          </a:p>
          <a:p>
            <a:pPr marL="0" indent="0" algn="just">
              <a:buNone/>
            </a:pPr>
            <a:r>
              <a:rPr lang="tr-TR" sz="2000" b="1" dirty="0">
                <a:solidFill>
                  <a:srgbClr val="002060"/>
                </a:solidFill>
              </a:rPr>
              <a:t>Yapılan yazışmalar doğrultusunda; Kemaliye KYK Osman Nuri AKIN Erkek Yurdunu, Kemaliye İlçe Emniyet Amirliğine geçici tahsis talebinde bulunulmuş, tahsis durumunun onaylanması akabinde taşınması planlanmaktadır.</a:t>
            </a:r>
            <a:r>
              <a:rPr lang="tr-TR" sz="2000" dirty="0">
                <a:solidFill>
                  <a:srgbClr val="002060"/>
                </a:solidFill>
              </a:rPr>
              <a:t> </a:t>
            </a:r>
          </a:p>
          <a:p>
            <a:pPr marL="0" indent="0" algn="just">
              <a:buNone/>
            </a:pPr>
            <a:endParaRPr lang="tr-TR" sz="2000" dirty="0">
              <a:solidFill>
                <a:srgbClr val="002060"/>
              </a:solidFill>
            </a:endParaRPr>
          </a:p>
          <a:p>
            <a:pPr marL="0" indent="0" algn="just">
              <a:buNone/>
            </a:pPr>
            <a:endParaRPr lang="tr-TR" sz="20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tr-TR" sz="2000" dirty="0">
                <a:solidFill>
                  <a:srgbClr val="002060"/>
                </a:solidFill>
                <a:latin typeface="Times New Roman" panose="02020603050405020304" pitchFamily="18" charset="0"/>
                <a:cs typeface="Times New Roman" panose="02020603050405020304" pitchFamily="18" charset="0"/>
              </a:rPr>
              <a:t> </a:t>
            </a:r>
          </a:p>
        </p:txBody>
      </p:sp>
      <p:pic>
        <p:nvPicPr>
          <p:cNvPr id="11" name="Resim 10"/>
          <p:cNvPicPr>
            <a:picLocks/>
          </p:cNvPicPr>
          <p:nvPr/>
        </p:nvPicPr>
        <p:blipFill rotWithShape="1">
          <a:blip r:embed="rId4">
            <a:extLst>
              <a:ext uri="{28A0092B-C50C-407E-A947-70E740481C1C}">
                <a14:useLocalDpi xmlns:a14="http://schemas.microsoft.com/office/drawing/2010/main" val="0"/>
              </a:ext>
            </a:extLst>
          </a:blip>
          <a:srcRect l="2969" t="5627" r="2623" b="6010"/>
          <a:stretch/>
        </p:blipFill>
        <p:spPr>
          <a:xfrm>
            <a:off x="245097" y="3987097"/>
            <a:ext cx="3780000" cy="27000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Dikdörtgen 13"/>
          <p:cNvSpPr/>
          <p:nvPr/>
        </p:nvSpPr>
        <p:spPr>
          <a:xfrm>
            <a:off x="1401225" y="794068"/>
            <a:ext cx="9146695" cy="781240"/>
          </a:xfrm>
          <a:prstGeom prst="rect">
            <a:avLst/>
          </a:prstGeom>
        </p:spPr>
        <p:txBody>
          <a:bodyPr wrap="square">
            <a:spAutoFit/>
          </a:bodyPr>
          <a:lstStyle/>
          <a:p>
            <a:pPr marR="244095" algn="ctr">
              <a:lnSpc>
                <a:spcPct val="115000"/>
              </a:lnSpc>
              <a:spcAft>
                <a:spcPts val="677"/>
              </a:spcAft>
            </a:pPr>
            <a:r>
              <a:rPr lang="tr-TR" sz="1693"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KEMALİYE LOJMANLI İLÇE EMNİYET AMİRLİĞİ HİZMET BİNASI</a:t>
            </a:r>
          </a:p>
          <a:p>
            <a:pPr marR="244095" algn="ctr">
              <a:lnSpc>
                <a:spcPct val="115000"/>
              </a:lnSpc>
              <a:spcAft>
                <a:spcPts val="677"/>
              </a:spcAft>
            </a:pPr>
            <a:r>
              <a:rPr lang="tr-TR" sz="1693"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(ADA: 468 – PARSEL: 3)</a:t>
            </a:r>
          </a:p>
        </p:txBody>
      </p:sp>
      <p:pic>
        <p:nvPicPr>
          <p:cNvPr id="16" name="Resim 15">
            <a:extLst>
              <a:ext uri="{FF2B5EF4-FFF2-40B4-BE49-F238E27FC236}">
                <a16:creationId xmlns:a16="http://schemas.microsoft.com/office/drawing/2014/main" id="{33426E36-EA10-4068-A232-1EFAEEC4EEB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3907" y="3987097"/>
            <a:ext cx="3702998" cy="27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Resim 16">
            <a:extLst>
              <a:ext uri="{FF2B5EF4-FFF2-40B4-BE49-F238E27FC236}">
                <a16:creationId xmlns:a16="http://schemas.microsoft.com/office/drawing/2014/main" id="{A802922B-D99A-4FAA-816F-2649105C202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605714" y="3987096"/>
            <a:ext cx="3319191" cy="2587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84488996"/>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MEVCUT DURUMUMUZ</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10" name="İçerik Yer Tutucusu 2"/>
          <p:cNvSpPr txBox="1">
            <a:spLocks/>
          </p:cNvSpPr>
          <p:nvPr/>
        </p:nvSpPr>
        <p:spPr>
          <a:xfrm>
            <a:off x="245097" y="1717380"/>
            <a:ext cx="11679809" cy="13326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2000" dirty="0">
                <a:solidFill>
                  <a:srgbClr val="002060"/>
                </a:solidFill>
              </a:rPr>
              <a:t>	Uygulama noktası fiziki şartlarının iyileştirilmesi için </a:t>
            </a:r>
            <a:r>
              <a:rPr lang="tr-TR" sz="2000" b="1" dirty="0">
                <a:solidFill>
                  <a:srgbClr val="FF0000"/>
                </a:solidFill>
              </a:rPr>
              <a:t>İl Özel İdaresi tarafından 120 metrekarelik prefabrik </a:t>
            </a:r>
            <a:r>
              <a:rPr lang="tr-TR" sz="2000" dirty="0">
                <a:solidFill>
                  <a:srgbClr val="002060"/>
                </a:solidFill>
              </a:rPr>
              <a:t>uygulama noktası binası yapım işi ve uygulama yapılan alanın üzerinin </a:t>
            </a:r>
            <a:r>
              <a:rPr lang="tr-TR" sz="2000" b="1" dirty="0">
                <a:solidFill>
                  <a:srgbClr val="FF0000"/>
                </a:solidFill>
              </a:rPr>
              <a:t>(37*12=444 m2 ) çelik konstrüksiyon ile kapatılması </a:t>
            </a:r>
            <a:r>
              <a:rPr lang="tr-TR" sz="2000" dirty="0">
                <a:solidFill>
                  <a:srgbClr val="002060"/>
                </a:solidFill>
              </a:rPr>
              <a:t>yapım işleri planlanmaktadır.</a:t>
            </a:r>
            <a:endParaRPr lang="tr-TR" sz="20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tr-TR" sz="2000" dirty="0">
                <a:solidFill>
                  <a:srgbClr val="002060"/>
                </a:solidFill>
                <a:latin typeface="Times New Roman" panose="02020603050405020304" pitchFamily="18" charset="0"/>
                <a:cs typeface="Times New Roman" panose="02020603050405020304" pitchFamily="18" charset="0"/>
              </a:rPr>
              <a:t> </a:t>
            </a:r>
          </a:p>
        </p:txBody>
      </p:sp>
      <p:sp>
        <p:nvSpPr>
          <p:cNvPr id="14" name="Dikdörtgen 13"/>
          <p:cNvSpPr/>
          <p:nvPr/>
        </p:nvSpPr>
        <p:spPr>
          <a:xfrm>
            <a:off x="1401225" y="794068"/>
            <a:ext cx="9146695" cy="757195"/>
          </a:xfrm>
          <a:prstGeom prst="rect">
            <a:avLst/>
          </a:prstGeom>
        </p:spPr>
        <p:txBody>
          <a:bodyPr wrap="square">
            <a:spAutoFit/>
          </a:bodyPr>
          <a:lstStyle/>
          <a:p>
            <a:pPr marR="244095" algn="ctr">
              <a:lnSpc>
                <a:spcPct val="115000"/>
              </a:lnSpc>
              <a:spcAft>
                <a:spcPts val="677"/>
              </a:spcAft>
            </a:pPr>
            <a:r>
              <a:rPr lang="tr-TR" sz="1693"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AKYAZI UYGULAMA NOKTASI</a:t>
            </a:r>
          </a:p>
          <a:p>
            <a:pPr marR="244095" algn="ctr">
              <a:lnSpc>
                <a:spcPct val="115000"/>
              </a:lnSpc>
              <a:spcAft>
                <a:spcPts val="677"/>
              </a:spcAft>
            </a:pPr>
            <a:r>
              <a:rPr lang="tr-TR" sz="1693"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(ERZURUM YOLU İL GİRİŞİ)</a:t>
            </a:r>
          </a:p>
        </p:txBody>
      </p:sp>
      <p:pic>
        <p:nvPicPr>
          <p:cNvPr id="3" name="Resim 2">
            <a:extLst>
              <a:ext uri="{FF2B5EF4-FFF2-40B4-BE49-F238E27FC236}">
                <a16:creationId xmlns:a16="http://schemas.microsoft.com/office/drawing/2014/main" id="{D491CDCF-A963-46FD-ABF4-5A594ADAAD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2855487"/>
            <a:ext cx="5695950" cy="3774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Resim 7">
            <a:extLst>
              <a:ext uri="{FF2B5EF4-FFF2-40B4-BE49-F238E27FC236}">
                <a16:creationId xmlns:a16="http://schemas.microsoft.com/office/drawing/2014/main" id="{6668326F-523F-4342-8CA6-729CC5F408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41" y="2855486"/>
            <a:ext cx="5349959" cy="37189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2609699"/>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MEVCUT DURUMUMUZ</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14" name="Dikdörtgen 13"/>
          <p:cNvSpPr/>
          <p:nvPr/>
        </p:nvSpPr>
        <p:spPr>
          <a:xfrm>
            <a:off x="1392836" y="1003528"/>
            <a:ext cx="9146695" cy="1266565"/>
          </a:xfrm>
          <a:prstGeom prst="rect">
            <a:avLst/>
          </a:prstGeom>
        </p:spPr>
        <p:txBody>
          <a:bodyPr wrap="square">
            <a:spAutoFit/>
          </a:bodyPr>
          <a:lstStyle/>
          <a:p>
            <a:pPr marR="244095" algn="just">
              <a:lnSpc>
                <a:spcPct val="115000"/>
              </a:lnSpc>
              <a:spcAft>
                <a:spcPts val="677"/>
              </a:spcAft>
            </a:pPr>
            <a:r>
              <a:rPr lang="tr-TR" sz="1693"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İlimiz genelinde, Çevre ve Şehircilik İl Müdürlüğü ile </a:t>
            </a:r>
            <a:r>
              <a:rPr lang="tr-TR" sz="169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2022 Ocak </a:t>
            </a:r>
            <a:r>
              <a:rPr lang="tr-TR" sz="1693"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ayında yapılan çalışmalar sonucunda, ilçelerimizde bulunan Lojman ve Hizmet Binalarının yetersiz ve deprem riskli olduğu tespit edilmiş, Emniyet Müdürlüğümüz olarak yaptığımız girişimler sonucunda projelerimiz </a:t>
            </a:r>
            <a:r>
              <a:rPr lang="tr-TR" sz="169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2023 Mayıs</a:t>
            </a:r>
            <a:r>
              <a:rPr lang="tr-TR" sz="1693"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ayı itibariyle Yatırım Programına eklenmiştir.</a:t>
            </a:r>
          </a:p>
        </p:txBody>
      </p:sp>
      <p:graphicFrame>
        <p:nvGraphicFramePr>
          <p:cNvPr id="2" name="Tablo 1">
            <a:extLst>
              <a:ext uri="{FF2B5EF4-FFF2-40B4-BE49-F238E27FC236}">
                <a16:creationId xmlns:a16="http://schemas.microsoft.com/office/drawing/2014/main" id="{BE7E7AC1-4BEA-4606-B8D3-D5B7CBE66A66}"/>
              </a:ext>
            </a:extLst>
          </p:cNvPr>
          <p:cNvGraphicFramePr>
            <a:graphicFrameLocks noGrp="1"/>
          </p:cNvGraphicFramePr>
          <p:nvPr>
            <p:extLst>
              <p:ext uri="{D42A27DB-BD31-4B8C-83A1-F6EECF244321}">
                <p14:modId xmlns:p14="http://schemas.microsoft.com/office/powerpoint/2010/main" val="1392598861"/>
              </p:ext>
            </p:extLst>
          </p:nvPr>
        </p:nvGraphicFramePr>
        <p:xfrm>
          <a:off x="2031999" y="2592197"/>
          <a:ext cx="8128000" cy="4018326"/>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87363402"/>
                    </a:ext>
                  </a:extLst>
                </a:gridCol>
              </a:tblGrid>
              <a:tr h="7765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YATIRIM PROGRAMINA TAHİL EDİLEN YATIRIMLAR</a:t>
                      </a:r>
                    </a:p>
                  </a:txBody>
                  <a:tcPr anchor="ctr"/>
                </a:tc>
                <a:extLst>
                  <a:ext uri="{0D108BD9-81ED-4DB2-BD59-A6C34878D82A}">
                    <a16:rowId xmlns:a16="http://schemas.microsoft.com/office/drawing/2014/main" val="2260990000"/>
                  </a:ext>
                </a:extLst>
              </a:tr>
              <a:tr h="776552">
                <a:tc>
                  <a:txBody>
                    <a:bodyPr/>
                    <a:lstStyle/>
                    <a:p>
                      <a:pPr algn="ctr"/>
                      <a:r>
                        <a:rPr lang="tr-TR" sz="1800" b="0" dirty="0">
                          <a:solidFill>
                            <a:schemeClr val="tx1"/>
                          </a:solidFill>
                          <a:effectLst/>
                          <a:latin typeface="Times New Roman" panose="02020603050405020304" pitchFamily="18" charset="0"/>
                          <a:cs typeface="Times New Roman" panose="02020603050405020304" pitchFamily="18" charset="0"/>
                        </a:rPr>
                        <a:t>İliç 16 Daireli Polis Lojmanı (Proje Yatırımı)</a:t>
                      </a:r>
                      <a:endParaRPr lang="tr-TR" dirty="0"/>
                    </a:p>
                  </a:txBody>
                  <a:tcPr anchor="ctr"/>
                </a:tc>
                <a:extLst>
                  <a:ext uri="{0D108BD9-81ED-4DB2-BD59-A6C34878D82A}">
                    <a16:rowId xmlns:a16="http://schemas.microsoft.com/office/drawing/2014/main" val="2882696535"/>
                  </a:ext>
                </a:extLst>
              </a:tr>
              <a:tr h="8443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dirty="0">
                          <a:solidFill>
                            <a:schemeClr val="tx1"/>
                          </a:solidFill>
                          <a:effectLst/>
                          <a:latin typeface="Times New Roman" panose="02020603050405020304" pitchFamily="18" charset="0"/>
                          <a:cs typeface="Times New Roman" panose="02020603050405020304" pitchFamily="18" charset="0"/>
                        </a:rPr>
                        <a:t>Kemaliye İlçe Emniyet Amirliği Hizmet Binası ve Kemaliye 16 Daireli Polis Lojmanları (Proje Yatırımı)</a:t>
                      </a:r>
                      <a:endParaRPr lang="tr-TR" dirty="0"/>
                    </a:p>
                  </a:txBody>
                  <a:tcPr anchor="ctr"/>
                </a:tc>
                <a:extLst>
                  <a:ext uri="{0D108BD9-81ED-4DB2-BD59-A6C34878D82A}">
                    <a16:rowId xmlns:a16="http://schemas.microsoft.com/office/drawing/2014/main" val="1166545501"/>
                  </a:ext>
                </a:extLst>
              </a:tr>
              <a:tr h="776552">
                <a:tc>
                  <a:txBody>
                    <a:bodyPr/>
                    <a:lstStyle/>
                    <a:p>
                      <a:pPr algn="ctr"/>
                      <a:r>
                        <a:rPr lang="tr-TR" sz="1800" b="0" dirty="0">
                          <a:solidFill>
                            <a:schemeClr val="tx1"/>
                          </a:solidFill>
                          <a:effectLst/>
                          <a:latin typeface="Times New Roman" panose="02020603050405020304" pitchFamily="18" charset="0"/>
                          <a:cs typeface="Times New Roman" panose="02020603050405020304" pitchFamily="18" charset="0"/>
                        </a:rPr>
                        <a:t>Kemah İlçe Emniyet Amirliği Hizmet Binası (Proje Yatırımı) </a:t>
                      </a:r>
                      <a:endParaRPr lang="tr-TR" dirty="0"/>
                    </a:p>
                  </a:txBody>
                  <a:tcPr anchor="ctr"/>
                </a:tc>
                <a:extLst>
                  <a:ext uri="{0D108BD9-81ED-4DB2-BD59-A6C34878D82A}">
                    <a16:rowId xmlns:a16="http://schemas.microsoft.com/office/drawing/2014/main" val="2314212509"/>
                  </a:ext>
                </a:extLst>
              </a:tr>
              <a:tr h="844335">
                <a:tc>
                  <a:txBody>
                    <a:bodyPr/>
                    <a:lstStyle/>
                    <a:p>
                      <a:pPr algn="ctr"/>
                      <a:r>
                        <a:rPr lang="tr-TR" sz="1800" b="0" dirty="0">
                          <a:solidFill>
                            <a:schemeClr val="tx1"/>
                          </a:solidFill>
                          <a:effectLst/>
                          <a:latin typeface="Times New Roman" panose="02020603050405020304" pitchFamily="18" charset="0"/>
                          <a:cs typeface="Times New Roman" panose="02020603050405020304" pitchFamily="18" charset="0"/>
                        </a:rPr>
                        <a:t>Üzümlü İlçe Emniyet Amirliği ve Polis Merkezi Amirliği Hizmet Binası (Proje Yatırımı) </a:t>
                      </a:r>
                      <a:endParaRPr lang="tr-TR" dirty="0"/>
                    </a:p>
                  </a:txBody>
                  <a:tcPr anchor="ctr"/>
                </a:tc>
                <a:extLst>
                  <a:ext uri="{0D108BD9-81ED-4DB2-BD59-A6C34878D82A}">
                    <a16:rowId xmlns:a16="http://schemas.microsoft.com/office/drawing/2014/main" val="1401997096"/>
                  </a:ext>
                </a:extLst>
              </a:tr>
            </a:tbl>
          </a:graphicData>
        </a:graphic>
      </p:graphicFrame>
    </p:spTree>
    <p:extLst>
      <p:ext uri="{BB962C8B-B14F-4D97-AF65-F5344CB8AC3E}">
        <p14:creationId xmlns:p14="http://schemas.microsoft.com/office/powerpoint/2010/main" val="3246209745"/>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HİZMET BİNALARI BOYA İŞLERİ</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14" name="Metin kutusu 13"/>
          <p:cNvSpPr txBox="1"/>
          <p:nvPr/>
        </p:nvSpPr>
        <p:spPr>
          <a:xfrm>
            <a:off x="5329047" y="774311"/>
            <a:ext cx="1383712" cy="369332"/>
          </a:xfrm>
          <a:prstGeom prst="rect">
            <a:avLst/>
          </a:prstGeom>
          <a:noFill/>
        </p:spPr>
        <p:txBody>
          <a:bodyPr wrap="none" rtlCol="0">
            <a:spAutoFit/>
          </a:bodyPr>
          <a:lstStyle/>
          <a:p>
            <a:r>
              <a:rPr lang="tr-TR" b="1" dirty="0">
                <a:solidFill>
                  <a:srgbClr val="FF0000"/>
                </a:solidFill>
                <a:latin typeface="Times New Roman" panose="02020603050405020304" pitchFamily="18" charset="0"/>
                <a:cs typeface="Times New Roman" panose="02020603050405020304" pitchFamily="18" charset="0"/>
              </a:rPr>
              <a:t>ESKİ HALİ</a:t>
            </a:r>
          </a:p>
        </p:txBody>
      </p:sp>
      <p:sp>
        <p:nvSpPr>
          <p:cNvPr id="16" name="Sağ Ok 15"/>
          <p:cNvSpPr/>
          <p:nvPr/>
        </p:nvSpPr>
        <p:spPr>
          <a:xfrm rot="5400000">
            <a:off x="5857008" y="1143887"/>
            <a:ext cx="331579" cy="1758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Sağ Ok 17"/>
          <p:cNvSpPr/>
          <p:nvPr/>
        </p:nvSpPr>
        <p:spPr>
          <a:xfrm rot="716758">
            <a:off x="6525741" y="1174319"/>
            <a:ext cx="1070727" cy="17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Sağ Ok 18"/>
          <p:cNvSpPr/>
          <p:nvPr/>
        </p:nvSpPr>
        <p:spPr>
          <a:xfrm rot="10080000">
            <a:off x="4444908" y="1174320"/>
            <a:ext cx="1070727" cy="17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p:cNvSpPr txBox="1"/>
          <p:nvPr/>
        </p:nvSpPr>
        <p:spPr>
          <a:xfrm>
            <a:off x="5329047" y="3767830"/>
            <a:ext cx="1409360" cy="369332"/>
          </a:xfrm>
          <a:prstGeom prst="rect">
            <a:avLst/>
          </a:prstGeom>
          <a:noFill/>
        </p:spPr>
        <p:txBody>
          <a:bodyPr wrap="none" rtlCol="0">
            <a:spAutoFit/>
          </a:bodyPr>
          <a:lstStyle/>
          <a:p>
            <a:r>
              <a:rPr lang="tr-TR" b="1" dirty="0">
                <a:solidFill>
                  <a:srgbClr val="FF0000"/>
                </a:solidFill>
                <a:latin typeface="Times New Roman" panose="02020603050405020304" pitchFamily="18" charset="0"/>
                <a:cs typeface="Times New Roman" panose="02020603050405020304" pitchFamily="18" charset="0"/>
              </a:rPr>
              <a:t>YENİ HALİ</a:t>
            </a:r>
          </a:p>
        </p:txBody>
      </p:sp>
      <p:sp>
        <p:nvSpPr>
          <p:cNvPr id="23" name="Sağ Ok 22"/>
          <p:cNvSpPr/>
          <p:nvPr/>
        </p:nvSpPr>
        <p:spPr>
          <a:xfrm rot="5400000">
            <a:off x="5857008" y="4154989"/>
            <a:ext cx="331579" cy="1758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Sağ Ok 23"/>
          <p:cNvSpPr/>
          <p:nvPr/>
        </p:nvSpPr>
        <p:spPr>
          <a:xfrm rot="716758">
            <a:off x="6525741" y="4185422"/>
            <a:ext cx="1070727" cy="17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Sağ Ok 24"/>
          <p:cNvSpPr/>
          <p:nvPr/>
        </p:nvSpPr>
        <p:spPr>
          <a:xfrm rot="10080000">
            <a:off x="4444908" y="4185423"/>
            <a:ext cx="1070727" cy="17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6" name="Resim 2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85265" y="1464072"/>
            <a:ext cx="2880000" cy="21600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Resim 2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580903" y="1464072"/>
            <a:ext cx="2880000" cy="21600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Resim 2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376541" y="1464072"/>
            <a:ext cx="2880000" cy="21600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Resim 28"/>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85265" y="4523483"/>
            <a:ext cx="2880000" cy="21600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Resim 29"/>
          <p:cNvPicPr>
            <a:picLocks/>
          </p:cNvPicPr>
          <p:nvPr/>
        </p:nvPicPr>
        <p:blipFill>
          <a:blip r:embed="rId8"/>
          <a:stretch>
            <a:fillRect/>
          </a:stretch>
        </p:blipFill>
        <p:spPr>
          <a:xfrm>
            <a:off x="4678868" y="4523483"/>
            <a:ext cx="2880000" cy="21600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Resim 30"/>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8376541" y="4523483"/>
            <a:ext cx="2880000" cy="21600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33327934"/>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YAPILANLAR</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pic>
        <p:nvPicPr>
          <p:cNvPr id="19" name="Resim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040" y="3754782"/>
            <a:ext cx="2668043" cy="1773965"/>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Resi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242" y="3754782"/>
            <a:ext cx="2707500" cy="18002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Resim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3943" y="1904641"/>
            <a:ext cx="4855468" cy="3672408"/>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Metin kutusu 21"/>
          <p:cNvSpPr txBox="1"/>
          <p:nvPr/>
        </p:nvSpPr>
        <p:spPr>
          <a:xfrm>
            <a:off x="875440" y="1142517"/>
            <a:ext cx="4860561" cy="461665"/>
          </a:xfrm>
          <a:prstGeom prst="rect">
            <a:avLst/>
          </a:prstGeom>
          <a:noFill/>
        </p:spPr>
        <p:txBody>
          <a:bodyPr wrap="none" rtlCol="0">
            <a:spAutoFit/>
          </a:bodyPr>
          <a:lstStyle/>
          <a:p>
            <a:r>
              <a:rPr lang="tr-TR" sz="2400" b="1" dirty="0">
                <a:solidFill>
                  <a:srgbClr val="002060"/>
                </a:solidFill>
              </a:rPr>
              <a:t>BETON BARİYERLERİN KALDIRILMASI</a:t>
            </a:r>
          </a:p>
        </p:txBody>
      </p:sp>
      <p:sp>
        <p:nvSpPr>
          <p:cNvPr id="23" name="Metin kutusu 22"/>
          <p:cNvSpPr txBox="1"/>
          <p:nvPr/>
        </p:nvSpPr>
        <p:spPr>
          <a:xfrm>
            <a:off x="409040" y="1904641"/>
            <a:ext cx="5490816" cy="1323439"/>
          </a:xfrm>
          <a:prstGeom prst="rect">
            <a:avLst/>
          </a:prstGeom>
          <a:noFill/>
        </p:spPr>
        <p:txBody>
          <a:bodyPr wrap="square" rtlCol="0">
            <a:spAutoFit/>
          </a:bodyPr>
          <a:lstStyle/>
          <a:p>
            <a:pPr algn="just"/>
            <a:r>
              <a:rPr lang="tr-TR" sz="2000" dirty="0">
                <a:solidFill>
                  <a:srgbClr val="002060"/>
                </a:solidFill>
                <a:latin typeface="Times New Roman" panose="02020603050405020304" pitchFamily="18" charset="0"/>
                <a:cs typeface="Times New Roman" panose="02020603050405020304" pitchFamily="18" charset="0"/>
              </a:rPr>
              <a:t>	2021 yılında Emniyet Müdürlüğümüz Ana Hizmet Binası ve  Erzincan Emniyet Müdürlüğü Ek Hizmet Binası önünde bulunan beton bariyerler kaldırılmıştır.</a:t>
            </a:r>
          </a:p>
        </p:txBody>
      </p:sp>
    </p:spTree>
    <p:extLst>
      <p:ext uri="{BB962C8B-B14F-4D97-AF65-F5344CB8AC3E}">
        <p14:creationId xmlns:p14="http://schemas.microsoft.com/office/powerpoint/2010/main" val="2581268934"/>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POLİS EVİ RESTORAN BÖLÜMÜ</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pic>
        <p:nvPicPr>
          <p:cNvPr id="8" name="İçerik Yer Tutucusu 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213340" y="1999615"/>
            <a:ext cx="3600000" cy="21600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Resim 8"/>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343999" y="1999615"/>
            <a:ext cx="3600000" cy="21600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Metin kutusu 12"/>
          <p:cNvSpPr txBox="1"/>
          <p:nvPr/>
        </p:nvSpPr>
        <p:spPr>
          <a:xfrm>
            <a:off x="308008" y="911463"/>
            <a:ext cx="11088303" cy="1015663"/>
          </a:xfrm>
          <a:prstGeom prst="rect">
            <a:avLst/>
          </a:prstGeom>
          <a:noFill/>
        </p:spPr>
        <p:txBody>
          <a:bodyPr wrap="square" rtlCol="0">
            <a:spAutoFit/>
          </a:bodyPr>
          <a:lstStyle/>
          <a:p>
            <a:pPr algn="just"/>
            <a:r>
              <a:rPr lang="tr-TR" sz="20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	Mutfak ve restoran bölümünde iş sağlığı ve güvenliği açısından eksiklikler bulunmakta ve eski tip, rahat ve kullanışlı olmayan mobilyaların bulunduğu tespit edilmiş, yapılan düzenlemeler ile modern bir görünüm elde edilmiştir.</a:t>
            </a:r>
            <a:endParaRPr lang="tr-TR" sz="2000" b="1" dirty="0">
              <a:solidFill>
                <a:srgbClr val="002060"/>
              </a:solidFill>
              <a:latin typeface="Times New Roman" panose="02020603050405020304" pitchFamily="18" charset="0"/>
              <a:cs typeface="Times New Roman" panose="02020603050405020304" pitchFamily="18" charset="0"/>
            </a:endParaRPr>
          </a:p>
        </p:txBody>
      </p:sp>
      <p:sp>
        <p:nvSpPr>
          <p:cNvPr id="14" name="Metin kutusu 13"/>
          <p:cNvSpPr txBox="1"/>
          <p:nvPr/>
        </p:nvSpPr>
        <p:spPr>
          <a:xfrm>
            <a:off x="5416967" y="2171848"/>
            <a:ext cx="1383712" cy="369332"/>
          </a:xfrm>
          <a:prstGeom prst="rect">
            <a:avLst/>
          </a:prstGeom>
          <a:noFill/>
        </p:spPr>
        <p:txBody>
          <a:bodyPr wrap="none" rtlCol="0">
            <a:spAutoFit/>
          </a:bodyPr>
          <a:lstStyle/>
          <a:p>
            <a:r>
              <a:rPr lang="tr-TR" b="1" dirty="0">
                <a:solidFill>
                  <a:srgbClr val="FF0000"/>
                </a:solidFill>
                <a:latin typeface="Times New Roman" panose="02020603050405020304" pitchFamily="18" charset="0"/>
                <a:cs typeface="Times New Roman" panose="02020603050405020304" pitchFamily="18" charset="0"/>
              </a:rPr>
              <a:t>ESKİ HALİ</a:t>
            </a:r>
          </a:p>
        </p:txBody>
      </p:sp>
      <p:sp>
        <p:nvSpPr>
          <p:cNvPr id="15" name="Metin kutusu 14"/>
          <p:cNvSpPr txBox="1"/>
          <p:nvPr/>
        </p:nvSpPr>
        <p:spPr>
          <a:xfrm>
            <a:off x="5391319" y="4648201"/>
            <a:ext cx="1409360" cy="369332"/>
          </a:xfrm>
          <a:prstGeom prst="rect">
            <a:avLst/>
          </a:prstGeom>
          <a:noFill/>
        </p:spPr>
        <p:txBody>
          <a:bodyPr wrap="none" rtlCol="0">
            <a:spAutoFit/>
          </a:bodyPr>
          <a:lstStyle/>
          <a:p>
            <a:r>
              <a:rPr lang="tr-TR" b="1" dirty="0">
                <a:solidFill>
                  <a:srgbClr val="FF0000"/>
                </a:solidFill>
                <a:latin typeface="Times New Roman" panose="02020603050405020304" pitchFamily="18" charset="0"/>
                <a:cs typeface="Times New Roman" panose="02020603050405020304" pitchFamily="18" charset="0"/>
              </a:rPr>
              <a:t>YENİ HALİ</a:t>
            </a:r>
          </a:p>
        </p:txBody>
      </p:sp>
      <p:sp>
        <p:nvSpPr>
          <p:cNvPr id="16" name="Sağ Ok 15"/>
          <p:cNvSpPr/>
          <p:nvPr/>
        </p:nvSpPr>
        <p:spPr>
          <a:xfrm rot="2562766">
            <a:off x="6012372" y="5357858"/>
            <a:ext cx="1070727" cy="17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Sağ Ok 16"/>
          <p:cNvSpPr/>
          <p:nvPr/>
        </p:nvSpPr>
        <p:spPr>
          <a:xfrm rot="8076578">
            <a:off x="5123402" y="5378175"/>
            <a:ext cx="1070727" cy="17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Sağ Ok 17"/>
          <p:cNvSpPr/>
          <p:nvPr/>
        </p:nvSpPr>
        <p:spPr>
          <a:xfrm rot="2562766">
            <a:off x="5993363" y="2881069"/>
            <a:ext cx="1070727" cy="17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Sağ Ok 18"/>
          <p:cNvSpPr/>
          <p:nvPr/>
        </p:nvSpPr>
        <p:spPr>
          <a:xfrm rot="8076578">
            <a:off x="5104393" y="2901386"/>
            <a:ext cx="1070727" cy="17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3340" y="4508999"/>
            <a:ext cx="3600000" cy="21600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Resim 20"/>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343999" y="4508999"/>
            <a:ext cx="3600000" cy="21600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34151076"/>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POLİS EVİ OTEL BÖLÜMÜ</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13" name="Metin kutusu 12"/>
          <p:cNvSpPr txBox="1"/>
          <p:nvPr/>
        </p:nvSpPr>
        <p:spPr>
          <a:xfrm>
            <a:off x="0" y="680362"/>
            <a:ext cx="12063369" cy="361637"/>
          </a:xfrm>
          <a:prstGeom prst="rect">
            <a:avLst/>
          </a:prstGeom>
          <a:noFill/>
        </p:spPr>
        <p:txBody>
          <a:bodyPr wrap="square" rtlCol="0">
            <a:spAutoFit/>
          </a:bodyPr>
          <a:lstStyle/>
          <a:p>
            <a:pPr algn="just"/>
            <a:r>
              <a:rPr lang="tr-TR" sz="175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	Polis Evi Otel bölümünde bulunan eski ve kullanışsız olan odalarımız daha modern ve konforlu hale getirilmiştir. </a:t>
            </a:r>
            <a:endParaRPr lang="tr-TR" sz="1750" b="1" dirty="0">
              <a:solidFill>
                <a:srgbClr val="002060"/>
              </a:solidFill>
              <a:latin typeface="Times New Roman" panose="02020603050405020304" pitchFamily="18" charset="0"/>
              <a:cs typeface="Times New Roman" panose="02020603050405020304" pitchFamily="18" charset="0"/>
            </a:endParaRPr>
          </a:p>
        </p:txBody>
      </p:sp>
      <p:sp>
        <p:nvSpPr>
          <p:cNvPr id="14" name="Metin kutusu 13"/>
          <p:cNvSpPr txBox="1"/>
          <p:nvPr/>
        </p:nvSpPr>
        <p:spPr>
          <a:xfrm>
            <a:off x="5404143" y="1606256"/>
            <a:ext cx="1383712" cy="369332"/>
          </a:xfrm>
          <a:prstGeom prst="rect">
            <a:avLst/>
          </a:prstGeom>
          <a:noFill/>
        </p:spPr>
        <p:txBody>
          <a:bodyPr wrap="none" rtlCol="0">
            <a:spAutoFit/>
          </a:bodyPr>
          <a:lstStyle/>
          <a:p>
            <a:r>
              <a:rPr lang="tr-TR" b="1" dirty="0">
                <a:solidFill>
                  <a:srgbClr val="FF0000"/>
                </a:solidFill>
                <a:latin typeface="Times New Roman" panose="02020603050405020304" pitchFamily="18" charset="0"/>
                <a:cs typeface="Times New Roman" panose="02020603050405020304" pitchFamily="18" charset="0"/>
              </a:rPr>
              <a:t>ESKİ HALİ</a:t>
            </a:r>
          </a:p>
        </p:txBody>
      </p:sp>
      <p:sp>
        <p:nvSpPr>
          <p:cNvPr id="15" name="Metin kutusu 14"/>
          <p:cNvSpPr txBox="1"/>
          <p:nvPr/>
        </p:nvSpPr>
        <p:spPr>
          <a:xfrm>
            <a:off x="5391319" y="4648201"/>
            <a:ext cx="1409360" cy="369332"/>
          </a:xfrm>
          <a:prstGeom prst="rect">
            <a:avLst/>
          </a:prstGeom>
          <a:noFill/>
        </p:spPr>
        <p:txBody>
          <a:bodyPr wrap="none" rtlCol="0">
            <a:spAutoFit/>
          </a:bodyPr>
          <a:lstStyle/>
          <a:p>
            <a:r>
              <a:rPr lang="tr-TR" b="1" dirty="0">
                <a:solidFill>
                  <a:srgbClr val="FF0000"/>
                </a:solidFill>
                <a:latin typeface="Times New Roman" panose="02020603050405020304" pitchFamily="18" charset="0"/>
                <a:cs typeface="Times New Roman" panose="02020603050405020304" pitchFamily="18" charset="0"/>
              </a:rPr>
              <a:t>YENİ HALİ</a:t>
            </a:r>
          </a:p>
        </p:txBody>
      </p:sp>
      <p:sp>
        <p:nvSpPr>
          <p:cNvPr id="16" name="Sağ Ok 15"/>
          <p:cNvSpPr/>
          <p:nvPr/>
        </p:nvSpPr>
        <p:spPr>
          <a:xfrm rot="2562766">
            <a:off x="6012372" y="5357858"/>
            <a:ext cx="1070727" cy="17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Sağ Ok 16"/>
          <p:cNvSpPr/>
          <p:nvPr/>
        </p:nvSpPr>
        <p:spPr>
          <a:xfrm rot="8076578">
            <a:off x="5123402" y="5378175"/>
            <a:ext cx="1070727" cy="17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Sağ Ok 17"/>
          <p:cNvSpPr/>
          <p:nvPr/>
        </p:nvSpPr>
        <p:spPr>
          <a:xfrm rot="2562766">
            <a:off x="5980539" y="2315477"/>
            <a:ext cx="1070727" cy="17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Sağ Ok 18"/>
          <p:cNvSpPr/>
          <p:nvPr/>
        </p:nvSpPr>
        <p:spPr>
          <a:xfrm rot="8076578">
            <a:off x="5091569" y="2335794"/>
            <a:ext cx="1070727" cy="172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3056" y="1299067"/>
            <a:ext cx="3392050" cy="27194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Resim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828" y="4104503"/>
            <a:ext cx="3392050" cy="2719447"/>
          </a:xfrm>
          <a:prstGeom prst="rect">
            <a:avLst/>
          </a:prstGeom>
        </p:spPr>
      </p:pic>
      <p:pic>
        <p:nvPicPr>
          <p:cNvPr id="25" name="Resim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7828" y="1287017"/>
            <a:ext cx="3392050" cy="27194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Resim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1819" y="4087377"/>
            <a:ext cx="3414524" cy="2713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01154509"/>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POLİSEVİ BAHÇE BÖLÜMÜ</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12" name="Metin kutusu 11"/>
          <p:cNvSpPr txBox="1"/>
          <p:nvPr/>
        </p:nvSpPr>
        <p:spPr>
          <a:xfrm>
            <a:off x="411061" y="1385587"/>
            <a:ext cx="11250326" cy="1015663"/>
          </a:xfrm>
          <a:prstGeom prst="rect">
            <a:avLst/>
          </a:prstGeom>
          <a:noFill/>
        </p:spPr>
        <p:txBody>
          <a:bodyPr wrap="square" rtlCol="0">
            <a:spAutoFit/>
          </a:bodyPr>
          <a:lstStyle/>
          <a:p>
            <a:pPr lvl="0" algn="just" defTabSz="457200">
              <a:defRPr/>
            </a:pPr>
            <a:r>
              <a:rPr lang="tr-TR" sz="20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	Bahçe bölümü için daha kaliteli hizmet verebilmek adına yeni yarı kapalı oturma alanları, salıncak  koltuklar, ışıklandırma, kaliteli ve hızlı servis için hizmet alımı personel temini gerçekleştirilmiştir. Bahçenin çevre düzenlemesi yapılmış, botanik çalışmalar ile desteklenmiştir.</a:t>
            </a:r>
          </a:p>
        </p:txBody>
      </p:sp>
      <p:pic>
        <p:nvPicPr>
          <p:cNvPr id="17" name="Resim 16"/>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50117" y="2998131"/>
            <a:ext cx="3600000" cy="26820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Resim 18"/>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30614" y="2998131"/>
            <a:ext cx="3600000" cy="26820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Resim 19"/>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061387" y="2998131"/>
            <a:ext cx="3600000" cy="2681582"/>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1921948"/>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BİRİMLER</a:t>
            </a: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6" name="Metin kutusu 5"/>
          <p:cNvSpPr txBox="1"/>
          <p:nvPr/>
        </p:nvSpPr>
        <p:spPr>
          <a:xfrm>
            <a:off x="0" y="4077072"/>
            <a:ext cx="12192000" cy="707886"/>
          </a:xfrm>
          <a:prstGeom prst="rect">
            <a:avLst/>
          </a:prstGeom>
          <a:noFill/>
        </p:spPr>
        <p:txBody>
          <a:bodyPr wrap="square" rtlCol="0">
            <a:spAutoFit/>
          </a:bodyPr>
          <a:lstStyle/>
          <a:p>
            <a:pPr algn="ctr"/>
            <a:r>
              <a:rPr lang="tr-TR" sz="4000" b="1" dirty="0">
                <a:solidFill>
                  <a:schemeClr val="accent5">
                    <a:lumMod val="50000"/>
                  </a:schemeClr>
                </a:solidFill>
              </a:rPr>
              <a:t>PERSONEL DURUMU</a:t>
            </a:r>
          </a:p>
        </p:txBody>
      </p:sp>
      <p:pic>
        <p:nvPicPr>
          <p:cNvPr id="8" name="Resim 7" descr="C:\Users\303742\Desktop\Erzincan logo - Kopy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7858" y="1436694"/>
            <a:ext cx="2556284" cy="2424354"/>
          </a:xfrm>
          <a:prstGeom prst="rect">
            <a:avLst/>
          </a:prstGeom>
          <a:noFill/>
          <a:ln>
            <a:noFill/>
          </a:ln>
        </p:spPr>
      </p:pic>
    </p:spTree>
    <p:extLst>
      <p:ext uri="{BB962C8B-B14F-4D97-AF65-F5344CB8AC3E}">
        <p14:creationId xmlns:p14="http://schemas.microsoft.com/office/powerpoint/2010/main" val="2180286568"/>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BİRİMLER</a:t>
            </a: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6" name="Metin kutusu 5"/>
          <p:cNvSpPr txBox="1"/>
          <p:nvPr/>
        </p:nvSpPr>
        <p:spPr>
          <a:xfrm>
            <a:off x="21234" y="4444717"/>
            <a:ext cx="12192000" cy="707886"/>
          </a:xfrm>
          <a:prstGeom prst="rect">
            <a:avLst/>
          </a:prstGeom>
          <a:noFill/>
        </p:spPr>
        <p:txBody>
          <a:bodyPr wrap="square" rtlCol="0">
            <a:spAutoFit/>
          </a:bodyPr>
          <a:lstStyle/>
          <a:p>
            <a:pPr algn="ctr"/>
            <a:r>
              <a:rPr lang="tr-TR" sz="4000" b="1" dirty="0">
                <a:solidFill>
                  <a:schemeClr val="accent5">
                    <a:lumMod val="50000"/>
                  </a:schemeClr>
                </a:solidFill>
              </a:rPr>
              <a:t>ARAÇ DURUMU</a:t>
            </a:r>
          </a:p>
        </p:txBody>
      </p:sp>
      <p:pic>
        <p:nvPicPr>
          <p:cNvPr id="8" name="Resim 7" descr="C:\Users\303742\Desktop\Erzincan logo - Kopy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7857" y="1867538"/>
            <a:ext cx="2556284" cy="2424354"/>
          </a:xfrm>
          <a:prstGeom prst="rect">
            <a:avLst/>
          </a:prstGeom>
          <a:noFill/>
          <a:ln>
            <a:noFill/>
          </a:ln>
        </p:spPr>
      </p:pic>
    </p:spTree>
    <p:extLst>
      <p:ext uri="{BB962C8B-B14F-4D97-AF65-F5344CB8AC3E}">
        <p14:creationId xmlns:p14="http://schemas.microsoft.com/office/powerpoint/2010/main" val="2847633307"/>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ARAÇ KUVVESİNE KATILAN YENİ ARAÇ SAYISI</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graphicFrame>
        <p:nvGraphicFramePr>
          <p:cNvPr id="8" name="4 Grafik">
            <a:extLst>
              <a:ext uri="{FF2B5EF4-FFF2-40B4-BE49-F238E27FC236}">
                <a16:creationId xmlns:a16="http://schemas.microsoft.com/office/drawing/2014/main" id="{09B3BCB1-3C68-46AC-9F36-B846217BD49C}"/>
              </a:ext>
            </a:extLst>
          </p:cNvPr>
          <p:cNvGraphicFramePr>
            <a:graphicFrameLocks/>
          </p:cNvGraphicFramePr>
          <p:nvPr>
            <p:extLst>
              <p:ext uri="{D42A27DB-BD31-4B8C-83A1-F6EECF244321}">
                <p14:modId xmlns:p14="http://schemas.microsoft.com/office/powerpoint/2010/main" val="1040705753"/>
              </p:ext>
            </p:extLst>
          </p:nvPr>
        </p:nvGraphicFramePr>
        <p:xfrm>
          <a:off x="-157877" y="1489290"/>
          <a:ext cx="8246414" cy="4043973"/>
        </p:xfrm>
        <a:graphic>
          <a:graphicData uri="http://schemas.openxmlformats.org/drawingml/2006/chart">
            <c:chart xmlns:c="http://schemas.openxmlformats.org/drawingml/2006/chart" xmlns:r="http://schemas.openxmlformats.org/officeDocument/2006/relationships" r:id="rId4"/>
          </a:graphicData>
        </a:graphic>
      </p:graphicFrame>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0803" y="1489290"/>
            <a:ext cx="5391963" cy="40439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Dikdörtgen 11"/>
          <p:cNvSpPr/>
          <p:nvPr/>
        </p:nvSpPr>
        <p:spPr>
          <a:xfrm>
            <a:off x="341781" y="6116001"/>
            <a:ext cx="4677507" cy="369332"/>
          </a:xfrm>
          <a:prstGeom prst="rect">
            <a:avLst/>
          </a:prstGeom>
        </p:spPr>
        <p:txBody>
          <a:bodyPr wrap="square">
            <a:spAutoFit/>
          </a:bodyPr>
          <a:lstStyle/>
          <a:p>
            <a:r>
              <a:rPr lang="tr-TR" dirty="0">
                <a:solidFill>
                  <a:srgbClr val="002060"/>
                </a:solidFill>
                <a:latin typeface="Times New Roman" panose="02020603050405020304" pitchFamily="18" charset="0"/>
                <a:cs typeface="Times New Roman" panose="02020603050405020304" pitchFamily="18" charset="0"/>
              </a:rPr>
              <a:t>Video için </a:t>
            </a:r>
            <a:r>
              <a:rPr lang="tr-TR" dirty="0">
                <a:solidFill>
                  <a:srgbClr val="002060"/>
                </a:solidFill>
                <a:latin typeface="Times New Roman" panose="02020603050405020304" pitchFamily="18" charset="0"/>
                <a:cs typeface="Times New Roman" panose="02020603050405020304" pitchFamily="18" charset="0"/>
                <a:hlinkClick r:id="rId6" action="ppaction://hlinkfile"/>
              </a:rPr>
              <a:t>tıklayınız.</a:t>
            </a:r>
            <a:endParaRPr lang="tr-TR" dirty="0">
              <a:solidFill>
                <a:srgbClr val="002060"/>
              </a:solidFill>
            </a:endParaRPr>
          </a:p>
        </p:txBody>
      </p:sp>
    </p:spTree>
    <p:extLst>
      <p:ext uri="{BB962C8B-B14F-4D97-AF65-F5344CB8AC3E}">
        <p14:creationId xmlns:p14="http://schemas.microsoft.com/office/powerpoint/2010/main" val="1003460100"/>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ARAÇ TAKİP SİSTEMİ (GPRS)</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8" name="İçerik Yer Tutucusu 2">
            <a:extLst>
              <a:ext uri="{FF2B5EF4-FFF2-40B4-BE49-F238E27FC236}">
                <a16:creationId xmlns:a16="http://schemas.microsoft.com/office/drawing/2014/main" id="{4EA78A5C-F3FD-4ABF-A35B-C6CF5CA5420A}"/>
              </a:ext>
            </a:extLst>
          </p:cNvPr>
          <p:cNvSpPr txBox="1">
            <a:spLocks/>
          </p:cNvSpPr>
          <p:nvPr/>
        </p:nvSpPr>
        <p:spPr>
          <a:xfrm>
            <a:off x="383682" y="1238420"/>
            <a:ext cx="5882726" cy="38884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2000" dirty="0">
                <a:solidFill>
                  <a:srgbClr val="002060"/>
                </a:solidFill>
                <a:latin typeface="Times New Roman" panose="02020603050405020304" pitchFamily="18" charset="0"/>
                <a:cs typeface="Times New Roman" panose="02020603050405020304" pitchFamily="18" charset="0"/>
              </a:rPr>
              <a:t>	Ekip araçlarımızın, konu takiplerinin daha verimli ve konulara geçme sürelerinin kısaltılması amacıyla İl merkezi ve ilçelerimizde bulunan ekip araçlarımıza </a:t>
            </a:r>
            <a:r>
              <a:rPr lang="tr-TR" sz="2000" b="1" dirty="0">
                <a:solidFill>
                  <a:srgbClr val="002060"/>
                </a:solidFill>
                <a:latin typeface="Times New Roman" panose="02020603050405020304" pitchFamily="18" charset="0"/>
                <a:cs typeface="Times New Roman" panose="02020603050405020304" pitchFamily="18" charset="0"/>
              </a:rPr>
              <a:t>2021</a:t>
            </a:r>
            <a:r>
              <a:rPr lang="tr-TR" sz="2000" dirty="0">
                <a:solidFill>
                  <a:srgbClr val="002060"/>
                </a:solidFill>
                <a:latin typeface="Times New Roman" panose="02020603050405020304" pitchFamily="18" charset="0"/>
                <a:cs typeface="Times New Roman" panose="02020603050405020304" pitchFamily="18" charset="0"/>
              </a:rPr>
              <a:t> yılında </a:t>
            </a:r>
            <a:r>
              <a:rPr lang="tr-TR" sz="2000" b="1" dirty="0">
                <a:solidFill>
                  <a:srgbClr val="002060"/>
                </a:solidFill>
                <a:latin typeface="Times New Roman" panose="02020603050405020304" pitchFamily="18" charset="0"/>
                <a:cs typeface="Times New Roman" panose="02020603050405020304" pitchFamily="18" charset="0"/>
              </a:rPr>
              <a:t>GPRS yokken</a:t>
            </a:r>
            <a:r>
              <a:rPr lang="tr-TR" sz="2000" dirty="0">
                <a:solidFill>
                  <a:srgbClr val="002060"/>
                </a:solidFill>
                <a:latin typeface="Times New Roman" panose="02020603050405020304" pitchFamily="18" charset="0"/>
                <a:cs typeface="Times New Roman" panose="02020603050405020304" pitchFamily="18" charset="0"/>
              </a:rPr>
              <a:t>, </a:t>
            </a:r>
            <a:r>
              <a:rPr lang="tr-TR" sz="2000" b="1" dirty="0">
                <a:solidFill>
                  <a:srgbClr val="002060"/>
                </a:solidFill>
                <a:latin typeface="Times New Roman" panose="02020603050405020304" pitchFamily="18" charset="0"/>
                <a:cs typeface="Times New Roman" panose="02020603050405020304" pitchFamily="18" charset="0"/>
              </a:rPr>
              <a:t>2022</a:t>
            </a:r>
            <a:r>
              <a:rPr lang="tr-TR" sz="2000" dirty="0">
                <a:solidFill>
                  <a:srgbClr val="002060"/>
                </a:solidFill>
                <a:latin typeface="Times New Roman" panose="02020603050405020304" pitchFamily="18" charset="0"/>
                <a:cs typeface="Times New Roman" panose="02020603050405020304" pitchFamily="18" charset="0"/>
              </a:rPr>
              <a:t> yılında </a:t>
            </a:r>
            <a:r>
              <a:rPr lang="tr-TR" sz="2000" b="1" dirty="0">
                <a:solidFill>
                  <a:srgbClr val="FF0000"/>
                </a:solidFill>
                <a:latin typeface="Times New Roman" panose="02020603050405020304" pitchFamily="18" charset="0"/>
                <a:cs typeface="Times New Roman" panose="02020603050405020304" pitchFamily="18" charset="0"/>
              </a:rPr>
              <a:t>77</a:t>
            </a:r>
            <a:r>
              <a:rPr lang="tr-TR" sz="2000" dirty="0">
                <a:solidFill>
                  <a:srgbClr val="002060"/>
                </a:solidFill>
                <a:latin typeface="Times New Roman" panose="02020603050405020304" pitchFamily="18" charset="0"/>
                <a:cs typeface="Times New Roman" panose="02020603050405020304" pitchFamily="18" charset="0"/>
              </a:rPr>
              <a:t> adet aracımıza ve </a:t>
            </a:r>
            <a:r>
              <a:rPr lang="tr-TR" sz="2000" b="1" dirty="0">
                <a:solidFill>
                  <a:srgbClr val="002060"/>
                </a:solidFill>
                <a:latin typeface="Times New Roman" panose="02020603050405020304" pitchFamily="18" charset="0"/>
                <a:cs typeface="Times New Roman" panose="02020603050405020304" pitchFamily="18" charset="0"/>
              </a:rPr>
              <a:t>2023</a:t>
            </a:r>
            <a:r>
              <a:rPr lang="tr-TR" sz="2000" dirty="0">
                <a:solidFill>
                  <a:srgbClr val="002060"/>
                </a:solidFill>
                <a:latin typeface="Times New Roman" panose="02020603050405020304" pitchFamily="18" charset="0"/>
                <a:cs typeface="Times New Roman" panose="02020603050405020304" pitchFamily="18" charset="0"/>
              </a:rPr>
              <a:t> yılında </a:t>
            </a:r>
            <a:r>
              <a:rPr lang="tr-TR" sz="2000" b="1" dirty="0">
                <a:solidFill>
                  <a:srgbClr val="FF0000"/>
                </a:solidFill>
                <a:latin typeface="Times New Roman" panose="02020603050405020304" pitchFamily="18" charset="0"/>
                <a:cs typeface="Times New Roman" panose="02020603050405020304" pitchFamily="18" charset="0"/>
              </a:rPr>
              <a:t>72</a:t>
            </a:r>
            <a:r>
              <a:rPr lang="tr-TR" sz="2000" dirty="0">
                <a:solidFill>
                  <a:srgbClr val="002060"/>
                </a:solidFill>
                <a:latin typeface="Times New Roman" panose="02020603050405020304" pitchFamily="18" charset="0"/>
                <a:cs typeface="Times New Roman" panose="02020603050405020304" pitchFamily="18" charset="0"/>
              </a:rPr>
              <a:t> adet aracımıza GPRS sistemi takılarak toplamda </a:t>
            </a:r>
            <a:r>
              <a:rPr lang="tr-TR" sz="2000" b="1" dirty="0">
                <a:solidFill>
                  <a:srgbClr val="FF0000"/>
                </a:solidFill>
                <a:latin typeface="Times New Roman" panose="02020603050405020304" pitchFamily="18" charset="0"/>
                <a:cs typeface="Times New Roman" panose="02020603050405020304" pitchFamily="18" charset="0"/>
              </a:rPr>
              <a:t>179</a:t>
            </a:r>
            <a:r>
              <a:rPr lang="tr-TR" sz="2000" dirty="0">
                <a:solidFill>
                  <a:srgbClr val="002060"/>
                </a:solidFill>
                <a:latin typeface="Times New Roman" panose="02020603050405020304" pitchFamily="18" charset="0"/>
                <a:cs typeface="Times New Roman" panose="02020603050405020304" pitchFamily="18" charset="0"/>
              </a:rPr>
              <a:t> adet aracımıza araç takip sistemi takılmıştır</a:t>
            </a:r>
            <a:r>
              <a:rPr lang="tr-TR" sz="2400" dirty="0">
                <a:solidFill>
                  <a:srgbClr val="002060"/>
                </a:solidFill>
                <a:latin typeface="Times New Roman" panose="02020603050405020304" pitchFamily="18" charset="0"/>
                <a:cs typeface="Times New Roman" panose="02020603050405020304" pitchFamily="18" charset="0"/>
              </a:rPr>
              <a:t>.</a:t>
            </a:r>
          </a:p>
        </p:txBody>
      </p:sp>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0028" y="2002728"/>
            <a:ext cx="4789935" cy="3604968"/>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İçerik Yer Tutucusu 2">
            <a:extLst>
              <a:ext uri="{FF2B5EF4-FFF2-40B4-BE49-F238E27FC236}">
                <a16:creationId xmlns:a16="http://schemas.microsoft.com/office/drawing/2014/main" id="{F85827EA-1452-4F00-B47C-6F52B66D05A9}"/>
              </a:ext>
            </a:extLst>
          </p:cNvPr>
          <p:cNvSpPr txBox="1">
            <a:spLocks/>
          </p:cNvSpPr>
          <p:nvPr/>
        </p:nvSpPr>
        <p:spPr>
          <a:xfrm>
            <a:off x="324959" y="3546034"/>
            <a:ext cx="5882726" cy="38884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2000" dirty="0">
                <a:solidFill>
                  <a:srgbClr val="002060"/>
                </a:solidFill>
                <a:latin typeface="Times New Roman" panose="02020603050405020304" pitchFamily="18" charset="0"/>
                <a:cs typeface="Times New Roman" panose="02020603050405020304" pitchFamily="18" charset="0"/>
              </a:rPr>
              <a:t>	İlimiz geneli gerçekleşen olaylara intikal süresi olarak; 2021 yılında GPRS olmadığından intikal süresi ölçülemeyip, ekiplerimizin olaylara gidişi teyit edilemiyordu.</a:t>
            </a:r>
          </a:p>
          <a:p>
            <a:pPr marL="0" indent="0" algn="just">
              <a:buNone/>
            </a:pPr>
            <a:r>
              <a:rPr lang="tr-TR" sz="2000" dirty="0">
                <a:solidFill>
                  <a:srgbClr val="002060"/>
                </a:solidFill>
                <a:latin typeface="Times New Roman" panose="02020603050405020304" pitchFamily="18" charset="0"/>
                <a:cs typeface="Times New Roman" panose="02020603050405020304" pitchFamily="18" charset="0"/>
              </a:rPr>
              <a:t>	</a:t>
            </a:r>
            <a:r>
              <a:rPr lang="tr-TR" sz="2000" dirty="0">
                <a:solidFill>
                  <a:srgbClr val="FF0000"/>
                </a:solidFill>
                <a:latin typeface="Times New Roman" panose="02020603050405020304" pitchFamily="18" charset="0"/>
                <a:cs typeface="Times New Roman" panose="02020603050405020304" pitchFamily="18" charset="0"/>
              </a:rPr>
              <a:t>2022 yılında ekip araçlarımıza taktırdığımız GPRS sayesinde olaylara intikal süremizi </a:t>
            </a:r>
            <a:r>
              <a:rPr lang="tr-TR" sz="2000" b="1" dirty="0">
                <a:solidFill>
                  <a:srgbClr val="FF0000"/>
                </a:solidFill>
                <a:latin typeface="Times New Roman" panose="02020603050405020304" pitchFamily="18" charset="0"/>
                <a:cs typeface="Times New Roman" panose="02020603050405020304" pitchFamily="18" charset="0"/>
              </a:rPr>
              <a:t>8 dakika olarak ölçülmüş, 2023 yılında ise bu süre 4 dakikanın altına düşmüştür.</a:t>
            </a:r>
            <a:endParaRPr lang="tr-TR"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2316288"/>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ARAÇ TAKİP SİSTEMİ (GPRS)</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8" name="İçerik Yer Tutucusu 2">
            <a:extLst>
              <a:ext uri="{FF2B5EF4-FFF2-40B4-BE49-F238E27FC236}">
                <a16:creationId xmlns:a16="http://schemas.microsoft.com/office/drawing/2014/main" id="{4EA78A5C-F3FD-4ABF-A35B-C6CF5CA5420A}"/>
              </a:ext>
            </a:extLst>
          </p:cNvPr>
          <p:cNvSpPr txBox="1">
            <a:spLocks/>
          </p:cNvSpPr>
          <p:nvPr/>
        </p:nvSpPr>
        <p:spPr>
          <a:xfrm>
            <a:off x="383682" y="1238420"/>
            <a:ext cx="11351118" cy="14285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2400" dirty="0">
                <a:solidFill>
                  <a:srgbClr val="002060"/>
                </a:solidFill>
                <a:latin typeface="Times New Roman" panose="02020603050405020304" pitchFamily="18" charset="0"/>
                <a:cs typeface="Times New Roman" panose="02020603050405020304" pitchFamily="18" charset="0"/>
              </a:rPr>
              <a:t>	İl Emniyet Müdürlüğümüz bünyesinde 2021 Temmuz ayında Motosikletli Ekip bulunmazken, </a:t>
            </a:r>
            <a:r>
              <a:rPr lang="tr-TR" sz="2400" b="1" dirty="0">
                <a:solidFill>
                  <a:srgbClr val="FF0000"/>
                </a:solidFill>
                <a:latin typeface="Times New Roman" panose="02020603050405020304" pitchFamily="18" charset="0"/>
                <a:cs typeface="Times New Roman" panose="02020603050405020304" pitchFamily="18" charset="0"/>
              </a:rPr>
              <a:t>2021 Ekim </a:t>
            </a:r>
            <a:r>
              <a:rPr lang="tr-TR" sz="2400" dirty="0">
                <a:solidFill>
                  <a:srgbClr val="002060"/>
                </a:solidFill>
                <a:latin typeface="Times New Roman" panose="02020603050405020304" pitchFamily="18" charset="0"/>
                <a:cs typeface="Times New Roman" panose="02020603050405020304" pitchFamily="18" charset="0"/>
              </a:rPr>
              <a:t>ayında </a:t>
            </a:r>
            <a:r>
              <a:rPr lang="tr-TR" sz="2400" b="1" dirty="0">
                <a:solidFill>
                  <a:srgbClr val="FF0000"/>
                </a:solidFill>
                <a:latin typeface="Times New Roman" panose="02020603050405020304" pitchFamily="18" charset="0"/>
                <a:cs typeface="Times New Roman" panose="02020603050405020304" pitchFamily="18" charset="0"/>
              </a:rPr>
              <a:t>6 Motosiklet, 1 Minibüs ve 1 </a:t>
            </a:r>
            <a:r>
              <a:rPr lang="tr-TR" sz="2400" b="1" dirty="0" err="1">
                <a:solidFill>
                  <a:srgbClr val="FF0000"/>
                </a:solidFill>
                <a:latin typeface="Times New Roman" panose="02020603050405020304" pitchFamily="18" charset="0"/>
                <a:cs typeface="Times New Roman" panose="02020603050405020304" pitchFamily="18" charset="0"/>
              </a:rPr>
              <a:t>Panelvan</a:t>
            </a:r>
            <a:r>
              <a:rPr lang="tr-TR" sz="2400" b="1" dirty="0">
                <a:solidFill>
                  <a:srgbClr val="FF0000"/>
                </a:solidFill>
                <a:latin typeface="Times New Roman" panose="02020603050405020304" pitchFamily="18" charset="0"/>
                <a:cs typeface="Times New Roman" panose="02020603050405020304" pitchFamily="18" charset="0"/>
              </a:rPr>
              <a:t> </a:t>
            </a:r>
            <a:r>
              <a:rPr lang="tr-TR" sz="2400" dirty="0">
                <a:solidFill>
                  <a:srgbClr val="002060"/>
                </a:solidFill>
                <a:latin typeface="Times New Roman" panose="02020603050405020304" pitchFamily="18" charset="0"/>
                <a:cs typeface="Times New Roman" panose="02020603050405020304" pitchFamily="18" charset="0"/>
              </a:rPr>
              <a:t>araçla toplamda 8 araçlık Motosikletli Polislik Büro Amirliği (Yunus Polisi) kurulmuştur.</a:t>
            </a:r>
          </a:p>
        </p:txBody>
      </p:sp>
      <p:pic>
        <p:nvPicPr>
          <p:cNvPr id="3" name="Resim 2">
            <a:extLst>
              <a:ext uri="{FF2B5EF4-FFF2-40B4-BE49-F238E27FC236}">
                <a16:creationId xmlns:a16="http://schemas.microsoft.com/office/drawing/2014/main" id="{AD1D2489-D241-4FFF-9941-7CC03F177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001" y="2758439"/>
            <a:ext cx="5452154" cy="3537585"/>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Resim 10">
            <a:extLst>
              <a:ext uri="{FF2B5EF4-FFF2-40B4-BE49-F238E27FC236}">
                <a16:creationId xmlns:a16="http://schemas.microsoft.com/office/drawing/2014/main" id="{DCA25547-54D6-4583-83C8-F4ADC8074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533" y="2834992"/>
            <a:ext cx="5186933" cy="3461032"/>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21343451"/>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BİRİMLER</a:t>
            </a: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6" name="Metin kutusu 5"/>
          <p:cNvSpPr txBox="1"/>
          <p:nvPr/>
        </p:nvSpPr>
        <p:spPr>
          <a:xfrm>
            <a:off x="0" y="4077072"/>
            <a:ext cx="12192000" cy="1323439"/>
          </a:xfrm>
          <a:prstGeom prst="rect">
            <a:avLst/>
          </a:prstGeom>
          <a:noFill/>
        </p:spPr>
        <p:txBody>
          <a:bodyPr wrap="square" rtlCol="0">
            <a:spAutoFit/>
          </a:bodyPr>
          <a:lstStyle/>
          <a:p>
            <a:pPr algn="ctr"/>
            <a:r>
              <a:rPr lang="tr-TR" sz="4000" b="1" dirty="0">
                <a:solidFill>
                  <a:schemeClr val="accent5">
                    <a:lumMod val="50000"/>
                  </a:schemeClr>
                </a:solidFill>
              </a:rPr>
              <a:t>İLİMİZ GENELİ ASAYİŞ DURUMU</a:t>
            </a:r>
          </a:p>
          <a:p>
            <a:pPr algn="ctr"/>
            <a:r>
              <a:rPr lang="tr-TR" sz="4000" b="1" dirty="0">
                <a:solidFill>
                  <a:schemeClr val="accent5">
                    <a:lumMod val="50000"/>
                  </a:schemeClr>
                </a:solidFill>
              </a:rPr>
              <a:t>2022 – 2023</a:t>
            </a:r>
          </a:p>
        </p:txBody>
      </p:sp>
      <p:pic>
        <p:nvPicPr>
          <p:cNvPr id="8" name="Resim 7" descr="C:\Users\303742\Desktop\Erzincan logo - Kopy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7858" y="1436694"/>
            <a:ext cx="2556284" cy="2424354"/>
          </a:xfrm>
          <a:prstGeom prst="rect">
            <a:avLst/>
          </a:prstGeom>
          <a:noFill/>
          <a:ln>
            <a:noFill/>
          </a:ln>
        </p:spPr>
      </p:pic>
    </p:spTree>
    <p:extLst>
      <p:ext uri="{BB962C8B-B14F-4D97-AF65-F5344CB8AC3E}">
        <p14:creationId xmlns:p14="http://schemas.microsoft.com/office/powerpoint/2010/main" val="1272586447"/>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OLAY SAYILARI</a:t>
            </a: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8" name="Dikdörtgen 7">
            <a:extLst>
              <a:ext uri="{FF2B5EF4-FFF2-40B4-BE49-F238E27FC236}">
                <a16:creationId xmlns:a16="http://schemas.microsoft.com/office/drawing/2014/main" id="{D9167FE7-1CF0-4970-A00C-7C79578EBC47}"/>
              </a:ext>
            </a:extLst>
          </p:cNvPr>
          <p:cNvSpPr/>
          <p:nvPr/>
        </p:nvSpPr>
        <p:spPr>
          <a:xfrm>
            <a:off x="0" y="858439"/>
            <a:ext cx="11895589" cy="5439438"/>
          </a:xfrm>
          <a:prstGeom prst="rect">
            <a:avLst/>
          </a:prstGeom>
        </p:spPr>
        <p:txBody>
          <a:bodyPr wrap="square">
            <a:spAutoFit/>
          </a:bodyPr>
          <a:lstStyle/>
          <a:p>
            <a:pPr marL="228600" lvl="0" indent="-228600" algn="just">
              <a:lnSpc>
                <a:spcPct val="90000"/>
              </a:lnSpc>
              <a:spcBef>
                <a:spcPts val="1000"/>
              </a:spcBef>
              <a:buFont typeface="Arial" panose="020B0604020202020204" pitchFamily="34" charset="0"/>
              <a:buChar char="•"/>
            </a:pPr>
            <a:r>
              <a:rPr lang="tr-TR" sz="2800" dirty="0">
                <a:solidFill>
                  <a:srgbClr val="002060"/>
                </a:solidFill>
                <a:latin typeface="Times New Roman" panose="02020603050405020304" pitchFamily="18" charset="0"/>
                <a:cs typeface="Times New Roman" panose="02020603050405020304" pitchFamily="18" charset="0"/>
              </a:rPr>
              <a:t>Asayiş olayları aydınlatma oranında 2022 yılı </a:t>
            </a:r>
            <a:r>
              <a:rPr lang="tr-TR" sz="2800" b="1" dirty="0">
                <a:solidFill>
                  <a:srgbClr val="FF0000"/>
                </a:solidFill>
                <a:latin typeface="Times New Roman" panose="02020603050405020304" pitchFamily="18" charset="0"/>
                <a:cs typeface="Times New Roman" panose="02020603050405020304" pitchFamily="18" charset="0"/>
              </a:rPr>
              <a:t>%98 </a:t>
            </a:r>
            <a:r>
              <a:rPr lang="tr-TR" sz="2800" dirty="0">
                <a:solidFill>
                  <a:srgbClr val="002060"/>
                </a:solidFill>
                <a:latin typeface="Times New Roman" panose="02020603050405020304" pitchFamily="18" charset="0"/>
                <a:cs typeface="Times New Roman" panose="02020603050405020304" pitchFamily="18" charset="0"/>
              </a:rPr>
              <a:t>iken, 2023 yılında ise </a:t>
            </a:r>
            <a:r>
              <a:rPr lang="tr-TR" sz="2800" b="1" dirty="0">
                <a:solidFill>
                  <a:srgbClr val="FF0000"/>
                </a:solidFill>
                <a:latin typeface="Times New Roman" panose="02020603050405020304" pitchFamily="18" charset="0"/>
                <a:cs typeface="Times New Roman" panose="02020603050405020304" pitchFamily="18" charset="0"/>
              </a:rPr>
              <a:t>%99,2 </a:t>
            </a:r>
            <a:r>
              <a:rPr lang="tr-TR" sz="2800" dirty="0">
                <a:solidFill>
                  <a:srgbClr val="002060"/>
                </a:solidFill>
                <a:latin typeface="Times New Roman" panose="02020603050405020304" pitchFamily="18" charset="0"/>
                <a:cs typeface="Times New Roman" panose="02020603050405020304" pitchFamily="18" charset="0"/>
              </a:rPr>
              <a:t>aydınlatma oranına ulaştık. </a:t>
            </a:r>
            <a:r>
              <a:rPr lang="tr-TR" sz="2800" b="1" dirty="0">
                <a:solidFill>
                  <a:srgbClr val="FF0000"/>
                </a:solidFill>
                <a:latin typeface="Times New Roman" panose="02020603050405020304" pitchFamily="18" charset="0"/>
                <a:cs typeface="Times New Roman" panose="02020603050405020304" pitchFamily="18" charset="0"/>
              </a:rPr>
              <a:t>Türkiye ortalaması %90.1 iken, Ülke genelinde 4. sıradayız.</a:t>
            </a:r>
          </a:p>
          <a:p>
            <a:pPr marL="228600" lvl="0" indent="-228600" algn="just">
              <a:lnSpc>
                <a:spcPct val="90000"/>
              </a:lnSpc>
              <a:spcBef>
                <a:spcPts val="1000"/>
              </a:spcBef>
              <a:buFont typeface="Arial" panose="020B0604020202020204" pitchFamily="34" charset="0"/>
              <a:buChar char="•"/>
            </a:pPr>
            <a:endParaRPr lang="tr-TR" sz="1000" b="1" dirty="0">
              <a:solidFill>
                <a:srgbClr val="002060"/>
              </a:solidFill>
              <a:latin typeface="Times New Roman" panose="02020603050405020304" pitchFamily="18" charset="0"/>
              <a:cs typeface="Times New Roman" panose="02020603050405020304" pitchFamily="18" charset="0"/>
            </a:endParaRPr>
          </a:p>
          <a:p>
            <a:pPr marL="228600" lvl="0" indent="-228600" algn="just">
              <a:lnSpc>
                <a:spcPct val="90000"/>
              </a:lnSpc>
              <a:spcBef>
                <a:spcPts val="1000"/>
              </a:spcBef>
              <a:buFont typeface="Arial" panose="020B0604020202020204" pitchFamily="34" charset="0"/>
              <a:buChar char="•"/>
            </a:pPr>
            <a:endParaRPr lang="tr-TR" sz="1000" b="1" dirty="0">
              <a:solidFill>
                <a:srgbClr val="002060"/>
              </a:solidFill>
              <a:latin typeface="Times New Roman" panose="02020603050405020304" pitchFamily="18" charset="0"/>
              <a:cs typeface="Times New Roman" panose="02020603050405020304" pitchFamily="18" charset="0"/>
            </a:endParaRPr>
          </a:p>
          <a:p>
            <a:pPr marL="228600" lvl="0" indent="-228600" algn="just">
              <a:lnSpc>
                <a:spcPct val="90000"/>
              </a:lnSpc>
              <a:spcBef>
                <a:spcPts val="1000"/>
              </a:spcBef>
              <a:buFont typeface="Arial" panose="020B0604020202020204" pitchFamily="34" charset="0"/>
              <a:buChar char="•"/>
            </a:pPr>
            <a:endParaRPr lang="tr-TR" sz="1000" b="1" dirty="0">
              <a:solidFill>
                <a:srgbClr val="002060"/>
              </a:solidFill>
              <a:latin typeface="Times New Roman" panose="02020603050405020304" pitchFamily="18" charset="0"/>
              <a:cs typeface="Times New Roman" panose="02020603050405020304" pitchFamily="18" charset="0"/>
            </a:endParaRPr>
          </a:p>
          <a:p>
            <a:pPr marL="228600" lvl="0" indent="-228600" algn="just">
              <a:lnSpc>
                <a:spcPct val="90000"/>
              </a:lnSpc>
              <a:spcBef>
                <a:spcPts val="1000"/>
              </a:spcBef>
              <a:buFont typeface="Arial" panose="020B0604020202020204" pitchFamily="34" charset="0"/>
              <a:buChar char="•"/>
            </a:pPr>
            <a:r>
              <a:rPr lang="tr-TR" sz="2800" dirty="0">
                <a:solidFill>
                  <a:srgbClr val="002060"/>
                </a:solidFill>
                <a:latin typeface="Times New Roman" panose="02020603050405020304" pitchFamily="18" charset="0"/>
                <a:cs typeface="Times New Roman" panose="02020603050405020304" pitchFamily="18" charset="0"/>
              </a:rPr>
              <a:t>Malvarlığına Karşı İşlenen Suçlarda aydınlatma oranında 2022 yılı </a:t>
            </a:r>
            <a:r>
              <a:rPr lang="tr-TR" sz="2800" b="1" dirty="0">
                <a:solidFill>
                  <a:srgbClr val="FF0000"/>
                </a:solidFill>
                <a:latin typeface="Times New Roman" panose="02020603050405020304" pitchFamily="18" charset="0"/>
                <a:cs typeface="Times New Roman" panose="02020603050405020304" pitchFamily="18" charset="0"/>
              </a:rPr>
              <a:t>%91 </a:t>
            </a:r>
            <a:r>
              <a:rPr lang="tr-TR" sz="2800" dirty="0">
                <a:solidFill>
                  <a:srgbClr val="002060"/>
                </a:solidFill>
                <a:latin typeface="Times New Roman" panose="02020603050405020304" pitchFamily="18" charset="0"/>
                <a:cs typeface="Times New Roman" panose="02020603050405020304" pitchFamily="18" charset="0"/>
              </a:rPr>
              <a:t>iken, 2023 yılında ise </a:t>
            </a:r>
            <a:r>
              <a:rPr lang="tr-TR" sz="2800" b="1" dirty="0">
                <a:solidFill>
                  <a:srgbClr val="FF0000"/>
                </a:solidFill>
                <a:latin typeface="Times New Roman" panose="02020603050405020304" pitchFamily="18" charset="0"/>
                <a:cs typeface="Times New Roman" panose="02020603050405020304" pitchFamily="18" charset="0"/>
              </a:rPr>
              <a:t>%95,9 </a:t>
            </a:r>
            <a:r>
              <a:rPr lang="tr-TR" sz="2800" dirty="0">
                <a:solidFill>
                  <a:srgbClr val="002060"/>
                </a:solidFill>
                <a:latin typeface="Times New Roman" panose="02020603050405020304" pitchFamily="18" charset="0"/>
                <a:cs typeface="Times New Roman" panose="02020603050405020304" pitchFamily="18" charset="0"/>
              </a:rPr>
              <a:t>aydınlatma oranına ulaştık. </a:t>
            </a:r>
            <a:r>
              <a:rPr lang="tr-TR" sz="2800" b="1" dirty="0">
                <a:solidFill>
                  <a:srgbClr val="FF0000"/>
                </a:solidFill>
                <a:latin typeface="Times New Roman" panose="02020603050405020304" pitchFamily="18" charset="0"/>
                <a:cs typeface="Times New Roman" panose="02020603050405020304" pitchFamily="18" charset="0"/>
              </a:rPr>
              <a:t>Türkiye ortalaması %67.9 iken, Ülke genelinde 4. sıradayız.</a:t>
            </a:r>
          </a:p>
          <a:p>
            <a:pPr lvl="0" algn="just">
              <a:lnSpc>
                <a:spcPct val="90000"/>
              </a:lnSpc>
              <a:spcBef>
                <a:spcPts val="1000"/>
              </a:spcBef>
            </a:pPr>
            <a:endParaRPr lang="tr-TR" sz="1000" b="1" dirty="0">
              <a:solidFill>
                <a:srgbClr val="002060"/>
              </a:solidFill>
              <a:latin typeface="Times New Roman" panose="02020603050405020304" pitchFamily="18" charset="0"/>
              <a:cs typeface="Times New Roman" panose="02020603050405020304" pitchFamily="18" charset="0"/>
            </a:endParaRPr>
          </a:p>
          <a:p>
            <a:pPr marL="228600" lvl="0" indent="-228600" algn="just">
              <a:lnSpc>
                <a:spcPct val="90000"/>
              </a:lnSpc>
              <a:spcBef>
                <a:spcPts val="1000"/>
              </a:spcBef>
              <a:buFont typeface="Arial" panose="020B0604020202020204" pitchFamily="34" charset="0"/>
              <a:buChar char="•"/>
            </a:pPr>
            <a:endParaRPr lang="tr-TR" sz="1000" b="1" dirty="0">
              <a:solidFill>
                <a:srgbClr val="002060"/>
              </a:solidFill>
              <a:latin typeface="Times New Roman" panose="02020603050405020304" pitchFamily="18" charset="0"/>
              <a:cs typeface="Times New Roman" panose="02020603050405020304" pitchFamily="18" charset="0"/>
            </a:endParaRPr>
          </a:p>
          <a:p>
            <a:pPr marL="228600" lvl="0" indent="-228600" algn="just">
              <a:lnSpc>
                <a:spcPct val="90000"/>
              </a:lnSpc>
              <a:spcBef>
                <a:spcPts val="1000"/>
              </a:spcBef>
              <a:buFont typeface="Arial" panose="020B0604020202020204" pitchFamily="34" charset="0"/>
              <a:buChar char="•"/>
            </a:pPr>
            <a:endParaRPr lang="tr-TR" sz="1000" b="1" dirty="0">
              <a:solidFill>
                <a:srgbClr val="002060"/>
              </a:solidFill>
              <a:latin typeface="Times New Roman" panose="02020603050405020304" pitchFamily="18" charset="0"/>
              <a:cs typeface="Times New Roman" panose="02020603050405020304" pitchFamily="18" charset="0"/>
            </a:endParaRPr>
          </a:p>
          <a:p>
            <a:pPr marL="228600" lvl="0" indent="-228600" algn="just">
              <a:lnSpc>
                <a:spcPct val="90000"/>
              </a:lnSpc>
              <a:spcBef>
                <a:spcPts val="1000"/>
              </a:spcBef>
              <a:buFont typeface="Arial" panose="020B0604020202020204" pitchFamily="34" charset="0"/>
              <a:buChar char="•"/>
            </a:pPr>
            <a:r>
              <a:rPr lang="tr-TR" sz="2800" dirty="0">
                <a:solidFill>
                  <a:srgbClr val="002060"/>
                </a:solidFill>
                <a:latin typeface="Times New Roman" panose="02020603050405020304" pitchFamily="18" charset="0"/>
                <a:cs typeface="Times New Roman" panose="02020603050405020304" pitchFamily="18" charset="0"/>
              </a:rPr>
              <a:t>Kişilere Karşı İşlenen Suçlarda aydınlatma oranında 2022 yılı </a:t>
            </a:r>
            <a:r>
              <a:rPr lang="tr-TR" sz="2800" b="1" dirty="0">
                <a:solidFill>
                  <a:srgbClr val="FF0000"/>
                </a:solidFill>
                <a:latin typeface="Times New Roman" panose="02020603050405020304" pitchFamily="18" charset="0"/>
                <a:cs typeface="Times New Roman" panose="02020603050405020304" pitchFamily="18" charset="0"/>
              </a:rPr>
              <a:t>%99,5 </a:t>
            </a:r>
            <a:r>
              <a:rPr lang="tr-TR" sz="2800" dirty="0">
                <a:solidFill>
                  <a:srgbClr val="002060"/>
                </a:solidFill>
                <a:latin typeface="Times New Roman" panose="02020603050405020304" pitchFamily="18" charset="0"/>
                <a:cs typeface="Times New Roman" panose="02020603050405020304" pitchFamily="18" charset="0"/>
              </a:rPr>
              <a:t>iken, 2023 yılında ise </a:t>
            </a:r>
            <a:r>
              <a:rPr lang="tr-TR" sz="2800" b="1" dirty="0">
                <a:solidFill>
                  <a:srgbClr val="FF0000"/>
                </a:solidFill>
                <a:latin typeface="Times New Roman" panose="02020603050405020304" pitchFamily="18" charset="0"/>
                <a:cs typeface="Times New Roman" panose="02020603050405020304" pitchFamily="18" charset="0"/>
              </a:rPr>
              <a:t>%99,7 </a:t>
            </a:r>
            <a:r>
              <a:rPr lang="tr-TR" sz="2800" dirty="0">
                <a:solidFill>
                  <a:srgbClr val="002060"/>
                </a:solidFill>
                <a:latin typeface="Times New Roman" panose="02020603050405020304" pitchFamily="18" charset="0"/>
                <a:cs typeface="Times New Roman" panose="02020603050405020304" pitchFamily="18" charset="0"/>
              </a:rPr>
              <a:t>aydınlatma oranına ulaştık. </a:t>
            </a:r>
            <a:r>
              <a:rPr lang="tr-TR" sz="2800" b="1" dirty="0">
                <a:solidFill>
                  <a:srgbClr val="FF0000"/>
                </a:solidFill>
                <a:latin typeface="Times New Roman" panose="02020603050405020304" pitchFamily="18" charset="0"/>
                <a:cs typeface="Times New Roman" panose="02020603050405020304" pitchFamily="18" charset="0"/>
              </a:rPr>
              <a:t>Türkiye ortalaması %95.9 iken, Ülke genelinde 6. sıradayız.</a:t>
            </a:r>
          </a:p>
        </p:txBody>
      </p:sp>
    </p:spTree>
    <p:extLst>
      <p:ext uri="{BB962C8B-B14F-4D97-AF65-F5344CB8AC3E}">
        <p14:creationId xmlns:p14="http://schemas.microsoft.com/office/powerpoint/2010/main" val="31597755"/>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OLAY SAYILARI</a:t>
            </a: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8" name="Dikdörtgen 7">
            <a:extLst>
              <a:ext uri="{FF2B5EF4-FFF2-40B4-BE49-F238E27FC236}">
                <a16:creationId xmlns:a16="http://schemas.microsoft.com/office/drawing/2014/main" id="{D9167FE7-1CF0-4970-A00C-7C79578EBC47}"/>
              </a:ext>
            </a:extLst>
          </p:cNvPr>
          <p:cNvSpPr/>
          <p:nvPr/>
        </p:nvSpPr>
        <p:spPr>
          <a:xfrm>
            <a:off x="0" y="858439"/>
            <a:ext cx="11895589" cy="5962658"/>
          </a:xfrm>
          <a:prstGeom prst="rect">
            <a:avLst/>
          </a:prstGeom>
        </p:spPr>
        <p:txBody>
          <a:bodyPr wrap="square">
            <a:spAutoFit/>
          </a:bodyPr>
          <a:lstStyle/>
          <a:p>
            <a:pPr marL="228600" indent="-228600" algn="just">
              <a:lnSpc>
                <a:spcPct val="90000"/>
              </a:lnSpc>
              <a:spcBef>
                <a:spcPts val="1000"/>
              </a:spcBef>
              <a:buFont typeface="Arial" panose="020B0604020202020204" pitchFamily="34" charset="0"/>
              <a:buChar char="•"/>
            </a:pPr>
            <a:r>
              <a:rPr lang="tr-TR" sz="2400" dirty="0">
                <a:solidFill>
                  <a:srgbClr val="002060"/>
                </a:solidFill>
                <a:latin typeface="Times New Roman" panose="02020603050405020304" pitchFamily="18" charset="0"/>
                <a:cs typeface="Times New Roman" panose="02020603050405020304" pitchFamily="18" charset="0"/>
              </a:rPr>
              <a:t>Mala karşı önemli </a:t>
            </a:r>
            <a:r>
              <a:rPr lang="tr-TR" sz="2400" b="1" dirty="0">
                <a:solidFill>
                  <a:srgbClr val="FF0000"/>
                </a:solidFill>
                <a:latin typeface="Times New Roman" panose="02020603050405020304" pitchFamily="18" charset="0"/>
                <a:cs typeface="Times New Roman" panose="02020603050405020304" pitchFamily="18" charset="0"/>
              </a:rPr>
              <a:t>9 suçta </a:t>
            </a:r>
            <a:endParaRPr lang="tr-TR" sz="2400" b="1" dirty="0">
              <a:solidFill>
                <a:srgbClr val="002060"/>
              </a:solidFill>
              <a:latin typeface="Times New Roman" panose="02020603050405020304" pitchFamily="18" charset="0"/>
              <a:cs typeface="Times New Roman" panose="02020603050405020304" pitchFamily="18" charset="0"/>
            </a:endParaRPr>
          </a:p>
          <a:p>
            <a:pPr marL="685800" lvl="1" indent="-228600" algn="just">
              <a:lnSpc>
                <a:spcPct val="90000"/>
              </a:lnSpc>
              <a:spcBef>
                <a:spcPts val="1000"/>
              </a:spcBef>
              <a:buFont typeface="Arial" panose="020B0604020202020204" pitchFamily="34" charset="0"/>
              <a:buChar char="•"/>
            </a:pPr>
            <a:r>
              <a:rPr lang="tr-TR" sz="2400" dirty="0">
                <a:solidFill>
                  <a:srgbClr val="002060"/>
                </a:solidFill>
                <a:latin typeface="Times New Roman" panose="02020603050405020304" pitchFamily="18" charset="0"/>
                <a:cs typeface="Times New Roman" panose="02020603050405020304" pitchFamily="18" charset="0"/>
              </a:rPr>
              <a:t>Evden Hırsızlık </a:t>
            </a:r>
          </a:p>
          <a:p>
            <a:pPr marL="685800" lvl="1" indent="-228600" algn="just">
              <a:lnSpc>
                <a:spcPct val="90000"/>
              </a:lnSpc>
              <a:spcBef>
                <a:spcPts val="1000"/>
              </a:spcBef>
              <a:buFont typeface="Arial" panose="020B0604020202020204" pitchFamily="34" charset="0"/>
              <a:buChar char="•"/>
            </a:pPr>
            <a:r>
              <a:rPr lang="tr-TR" sz="2400" dirty="0">
                <a:solidFill>
                  <a:srgbClr val="002060"/>
                </a:solidFill>
                <a:latin typeface="Times New Roman" panose="02020603050405020304" pitchFamily="18" charset="0"/>
                <a:cs typeface="Times New Roman" panose="02020603050405020304" pitchFamily="18" charset="0"/>
              </a:rPr>
              <a:t>İşyerinden ve Kurumdan Hırsızlık</a:t>
            </a:r>
          </a:p>
          <a:p>
            <a:pPr marL="685800" lvl="1" indent="-228600" algn="just">
              <a:lnSpc>
                <a:spcPct val="90000"/>
              </a:lnSpc>
              <a:spcBef>
                <a:spcPts val="1000"/>
              </a:spcBef>
              <a:buFont typeface="Arial" panose="020B0604020202020204" pitchFamily="34" charset="0"/>
              <a:buChar char="•"/>
            </a:pPr>
            <a:r>
              <a:rPr lang="tr-TR" sz="2400" dirty="0">
                <a:solidFill>
                  <a:srgbClr val="002060"/>
                </a:solidFill>
                <a:latin typeface="Times New Roman" panose="02020603050405020304" pitchFamily="18" charset="0"/>
                <a:cs typeface="Times New Roman" panose="02020603050405020304" pitchFamily="18" charset="0"/>
              </a:rPr>
              <a:t>Oto Hırsızlığı</a:t>
            </a:r>
          </a:p>
          <a:p>
            <a:pPr marL="685800" lvl="1" indent="-228600" algn="just">
              <a:lnSpc>
                <a:spcPct val="90000"/>
              </a:lnSpc>
              <a:spcBef>
                <a:spcPts val="1000"/>
              </a:spcBef>
              <a:buFont typeface="Arial" panose="020B0604020202020204" pitchFamily="34" charset="0"/>
              <a:buChar char="•"/>
            </a:pPr>
            <a:r>
              <a:rPr lang="tr-TR" sz="2400" dirty="0">
                <a:solidFill>
                  <a:srgbClr val="002060"/>
                </a:solidFill>
                <a:latin typeface="Times New Roman" panose="02020603050405020304" pitchFamily="18" charset="0"/>
                <a:cs typeface="Times New Roman" panose="02020603050405020304" pitchFamily="18" charset="0"/>
              </a:rPr>
              <a:t>Otodan Hırsızlık</a:t>
            </a:r>
          </a:p>
          <a:p>
            <a:pPr marL="685800" lvl="1" indent="-228600" algn="just">
              <a:lnSpc>
                <a:spcPct val="90000"/>
              </a:lnSpc>
              <a:spcBef>
                <a:spcPts val="1000"/>
              </a:spcBef>
              <a:buFont typeface="Arial" panose="020B0604020202020204" pitchFamily="34" charset="0"/>
              <a:buChar char="•"/>
            </a:pPr>
            <a:r>
              <a:rPr lang="tr-TR" sz="2400" dirty="0">
                <a:solidFill>
                  <a:srgbClr val="002060"/>
                </a:solidFill>
                <a:latin typeface="Times New Roman" panose="02020603050405020304" pitchFamily="18" charset="0"/>
                <a:cs typeface="Times New Roman" panose="02020603050405020304" pitchFamily="18" charset="0"/>
              </a:rPr>
              <a:t>Motosiklet Hırsızlığı</a:t>
            </a:r>
          </a:p>
          <a:p>
            <a:pPr marL="685800" lvl="1" indent="-228600" algn="just">
              <a:lnSpc>
                <a:spcPct val="90000"/>
              </a:lnSpc>
              <a:spcBef>
                <a:spcPts val="1000"/>
              </a:spcBef>
              <a:buFont typeface="Arial" panose="020B0604020202020204" pitchFamily="34" charset="0"/>
              <a:buChar char="•"/>
            </a:pPr>
            <a:r>
              <a:rPr lang="tr-TR" sz="2400" dirty="0">
                <a:solidFill>
                  <a:srgbClr val="002060"/>
                </a:solidFill>
                <a:latin typeface="Times New Roman" panose="02020603050405020304" pitchFamily="18" charset="0"/>
                <a:cs typeface="Times New Roman" panose="02020603050405020304" pitchFamily="18" charset="0"/>
              </a:rPr>
              <a:t>Yağma – Gasp</a:t>
            </a:r>
          </a:p>
          <a:p>
            <a:pPr marL="685800" lvl="1" indent="-228600" algn="just">
              <a:lnSpc>
                <a:spcPct val="90000"/>
              </a:lnSpc>
              <a:spcBef>
                <a:spcPts val="1000"/>
              </a:spcBef>
              <a:buFont typeface="Arial" panose="020B0604020202020204" pitchFamily="34" charset="0"/>
              <a:buChar char="•"/>
            </a:pPr>
            <a:r>
              <a:rPr lang="tr-TR" sz="2400" dirty="0">
                <a:solidFill>
                  <a:srgbClr val="002060"/>
                </a:solidFill>
                <a:latin typeface="Times New Roman" panose="02020603050405020304" pitchFamily="18" charset="0"/>
                <a:cs typeface="Times New Roman" panose="02020603050405020304" pitchFamily="18" charset="0"/>
              </a:rPr>
              <a:t>Dolandırıcılık</a:t>
            </a:r>
          </a:p>
          <a:p>
            <a:pPr marL="685800" lvl="1" indent="-228600" algn="just">
              <a:lnSpc>
                <a:spcPct val="90000"/>
              </a:lnSpc>
              <a:spcBef>
                <a:spcPts val="1000"/>
              </a:spcBef>
              <a:buFont typeface="Arial" panose="020B0604020202020204" pitchFamily="34" charset="0"/>
              <a:buChar char="•"/>
            </a:pPr>
            <a:r>
              <a:rPr lang="tr-TR" sz="2400" dirty="0">
                <a:solidFill>
                  <a:srgbClr val="002060"/>
                </a:solidFill>
                <a:latin typeface="Times New Roman" panose="02020603050405020304" pitchFamily="18" charset="0"/>
                <a:cs typeface="Times New Roman" panose="02020603050405020304" pitchFamily="18" charset="0"/>
              </a:rPr>
              <a:t>Yankesicilik</a:t>
            </a:r>
          </a:p>
          <a:p>
            <a:pPr marL="685800" lvl="1" indent="-228600" algn="just">
              <a:lnSpc>
                <a:spcPct val="90000"/>
              </a:lnSpc>
              <a:spcBef>
                <a:spcPts val="1000"/>
              </a:spcBef>
              <a:buFont typeface="Arial" panose="020B0604020202020204" pitchFamily="34" charset="0"/>
              <a:buChar char="•"/>
            </a:pPr>
            <a:r>
              <a:rPr lang="tr-TR" sz="2400" dirty="0">
                <a:solidFill>
                  <a:srgbClr val="002060"/>
                </a:solidFill>
                <a:latin typeface="Times New Roman" panose="02020603050405020304" pitchFamily="18" charset="0"/>
                <a:cs typeface="Times New Roman" panose="02020603050405020304" pitchFamily="18" charset="0"/>
              </a:rPr>
              <a:t>Kapkaç</a:t>
            </a:r>
          </a:p>
          <a:p>
            <a:pPr lvl="1" algn="just">
              <a:lnSpc>
                <a:spcPct val="90000"/>
              </a:lnSpc>
              <a:spcBef>
                <a:spcPts val="1000"/>
              </a:spcBef>
            </a:pPr>
            <a:r>
              <a:rPr lang="tr-TR" sz="2400" dirty="0">
                <a:solidFill>
                  <a:srgbClr val="002060"/>
                </a:solidFill>
                <a:latin typeface="Times New Roman" panose="02020603050405020304" pitchFamily="18" charset="0"/>
                <a:cs typeface="Times New Roman" panose="02020603050405020304" pitchFamily="18" charset="0"/>
              </a:rPr>
              <a:t>2022 yılı </a:t>
            </a:r>
            <a:r>
              <a:rPr lang="tr-TR" sz="2400" b="1" dirty="0">
                <a:solidFill>
                  <a:srgbClr val="FF0000"/>
                </a:solidFill>
                <a:latin typeface="Times New Roman" panose="02020603050405020304" pitchFamily="18" charset="0"/>
                <a:cs typeface="Times New Roman" panose="02020603050405020304" pitchFamily="18" charset="0"/>
              </a:rPr>
              <a:t>541</a:t>
            </a:r>
            <a:r>
              <a:rPr lang="tr-TR" sz="2400" dirty="0">
                <a:solidFill>
                  <a:srgbClr val="002060"/>
                </a:solidFill>
                <a:latin typeface="Times New Roman" panose="02020603050405020304" pitchFamily="18" charset="0"/>
                <a:cs typeface="Times New Roman" panose="02020603050405020304" pitchFamily="18" charset="0"/>
              </a:rPr>
              <a:t> olay gerçekleşirken, 2023 yılında ise </a:t>
            </a:r>
            <a:r>
              <a:rPr lang="tr-TR" sz="2400" b="1" dirty="0">
                <a:solidFill>
                  <a:srgbClr val="FF0000"/>
                </a:solidFill>
                <a:latin typeface="Times New Roman" panose="02020603050405020304" pitchFamily="18" charset="0"/>
                <a:cs typeface="Times New Roman" panose="02020603050405020304" pitchFamily="18" charset="0"/>
              </a:rPr>
              <a:t>%38,3 </a:t>
            </a:r>
            <a:r>
              <a:rPr lang="tr-TR" sz="2400" b="1" dirty="0">
                <a:solidFill>
                  <a:srgbClr val="002060"/>
                </a:solidFill>
                <a:latin typeface="Times New Roman" panose="02020603050405020304" pitchFamily="18" charset="0"/>
                <a:cs typeface="Times New Roman" panose="02020603050405020304" pitchFamily="18" charset="0"/>
              </a:rPr>
              <a:t>azalarak </a:t>
            </a:r>
            <a:r>
              <a:rPr lang="tr-TR" sz="2400" b="1" dirty="0">
                <a:solidFill>
                  <a:srgbClr val="FF0000"/>
                </a:solidFill>
                <a:latin typeface="Times New Roman" panose="02020603050405020304" pitchFamily="18" charset="0"/>
                <a:cs typeface="Times New Roman" panose="02020603050405020304" pitchFamily="18" charset="0"/>
              </a:rPr>
              <a:t>334</a:t>
            </a:r>
            <a:r>
              <a:rPr lang="tr-TR" sz="2400" b="1" dirty="0">
                <a:solidFill>
                  <a:srgbClr val="002060"/>
                </a:solidFill>
                <a:latin typeface="Times New Roman" panose="02020603050405020304" pitchFamily="18" charset="0"/>
                <a:cs typeface="Times New Roman" panose="02020603050405020304" pitchFamily="18" charset="0"/>
              </a:rPr>
              <a:t> olay gerçekleşmiştir. </a:t>
            </a:r>
            <a:r>
              <a:rPr lang="tr-TR" sz="2400" b="1" dirty="0">
                <a:solidFill>
                  <a:srgbClr val="FF0000"/>
                </a:solidFill>
                <a:latin typeface="Times New Roman" panose="02020603050405020304" pitchFamily="18" charset="0"/>
                <a:cs typeface="Times New Roman" panose="02020603050405020304" pitchFamily="18" charset="0"/>
              </a:rPr>
              <a:t>Türkiye ortalaması %5 azalış olarak gerçekleşmiş ve ülke sıralamamız 4. olmuştur.</a:t>
            </a:r>
          </a:p>
          <a:p>
            <a:pPr marL="228600" lvl="0" indent="-228600" algn="just">
              <a:lnSpc>
                <a:spcPct val="90000"/>
              </a:lnSpc>
              <a:spcBef>
                <a:spcPts val="1000"/>
              </a:spcBef>
              <a:buFont typeface="Arial" panose="020B0604020202020204" pitchFamily="34" charset="0"/>
              <a:buChar char="•"/>
            </a:pPr>
            <a:endParaRPr lang="tr-TR" sz="1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2000655"/>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OLAY SAYILARI</a:t>
            </a: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8" name="Dikdörtgen 7">
            <a:extLst>
              <a:ext uri="{FF2B5EF4-FFF2-40B4-BE49-F238E27FC236}">
                <a16:creationId xmlns:a16="http://schemas.microsoft.com/office/drawing/2014/main" id="{D9167FE7-1CF0-4970-A00C-7C79578EBC47}"/>
              </a:ext>
            </a:extLst>
          </p:cNvPr>
          <p:cNvSpPr/>
          <p:nvPr/>
        </p:nvSpPr>
        <p:spPr>
          <a:xfrm>
            <a:off x="148206" y="145375"/>
            <a:ext cx="11895589" cy="6311984"/>
          </a:xfrm>
          <a:prstGeom prst="rect">
            <a:avLst/>
          </a:prstGeom>
        </p:spPr>
        <p:txBody>
          <a:bodyPr wrap="square">
            <a:spAutoFit/>
          </a:bodyPr>
          <a:lstStyle/>
          <a:p>
            <a:pPr marL="228600" lvl="0" indent="-228600" algn="just">
              <a:lnSpc>
                <a:spcPct val="90000"/>
              </a:lnSpc>
              <a:spcBef>
                <a:spcPts val="1000"/>
              </a:spcBef>
              <a:buFont typeface="Arial" panose="020B0604020202020204" pitchFamily="34" charset="0"/>
              <a:buChar char="•"/>
            </a:pPr>
            <a:endParaRPr lang="tr-TR" sz="2500" b="1" dirty="0">
              <a:solidFill>
                <a:srgbClr val="002060"/>
              </a:solidFill>
              <a:latin typeface="Times New Roman" panose="02020603050405020304" pitchFamily="18" charset="0"/>
              <a:cs typeface="Times New Roman" panose="02020603050405020304" pitchFamily="18" charset="0"/>
            </a:endParaRPr>
          </a:p>
          <a:p>
            <a:pPr marL="228600" lvl="0" indent="-228600" algn="just">
              <a:lnSpc>
                <a:spcPct val="90000"/>
              </a:lnSpc>
              <a:spcBef>
                <a:spcPts val="1000"/>
              </a:spcBef>
              <a:buFont typeface="Arial" panose="020B0604020202020204" pitchFamily="34" charset="0"/>
              <a:buChar char="•"/>
            </a:pPr>
            <a:endParaRPr lang="tr-TR" sz="2500" b="1" dirty="0">
              <a:solidFill>
                <a:srgbClr val="002060"/>
              </a:solidFill>
              <a:latin typeface="Times New Roman" panose="02020603050405020304" pitchFamily="18" charset="0"/>
              <a:cs typeface="Times New Roman" panose="02020603050405020304" pitchFamily="18" charset="0"/>
            </a:endParaRPr>
          </a:p>
          <a:p>
            <a:pPr marL="228600" lvl="0" indent="-228600" algn="just">
              <a:lnSpc>
                <a:spcPct val="90000"/>
              </a:lnSpc>
              <a:spcBef>
                <a:spcPts val="1000"/>
              </a:spcBef>
              <a:buFont typeface="Arial" panose="020B0604020202020204" pitchFamily="34" charset="0"/>
              <a:buChar char="•"/>
            </a:pPr>
            <a:r>
              <a:rPr lang="tr-TR" sz="2500" dirty="0">
                <a:solidFill>
                  <a:srgbClr val="002060"/>
                </a:solidFill>
                <a:latin typeface="Times New Roman" panose="02020603050405020304" pitchFamily="18" charset="0"/>
                <a:cs typeface="Times New Roman" panose="02020603050405020304" pitchFamily="18" charset="0"/>
              </a:rPr>
              <a:t>Evden hırsızlık olaylarında 2022 yılı </a:t>
            </a:r>
            <a:r>
              <a:rPr lang="tr-TR" sz="2500" b="1" dirty="0">
                <a:solidFill>
                  <a:srgbClr val="FF0000"/>
                </a:solidFill>
                <a:latin typeface="Times New Roman" panose="02020603050405020304" pitchFamily="18" charset="0"/>
                <a:cs typeface="Times New Roman" panose="02020603050405020304" pitchFamily="18" charset="0"/>
              </a:rPr>
              <a:t>98</a:t>
            </a:r>
            <a:r>
              <a:rPr lang="tr-TR" sz="2500" dirty="0">
                <a:solidFill>
                  <a:srgbClr val="002060"/>
                </a:solidFill>
                <a:latin typeface="Times New Roman" panose="02020603050405020304" pitchFamily="18" charset="0"/>
                <a:cs typeface="Times New Roman" panose="02020603050405020304" pitchFamily="18" charset="0"/>
              </a:rPr>
              <a:t> adet hırsızlık gerçekleşirken, 2023 yılında ise </a:t>
            </a:r>
            <a:r>
              <a:rPr lang="tr-TR" sz="2500" b="1" dirty="0">
                <a:solidFill>
                  <a:srgbClr val="FF0000"/>
                </a:solidFill>
                <a:latin typeface="Times New Roman" panose="02020603050405020304" pitchFamily="18" charset="0"/>
                <a:cs typeface="Times New Roman" panose="02020603050405020304" pitchFamily="18" charset="0"/>
              </a:rPr>
              <a:t>%54,1 </a:t>
            </a:r>
            <a:r>
              <a:rPr lang="tr-TR" sz="2500" b="1" dirty="0">
                <a:solidFill>
                  <a:srgbClr val="002060"/>
                </a:solidFill>
                <a:latin typeface="Times New Roman" panose="02020603050405020304" pitchFamily="18" charset="0"/>
                <a:cs typeface="Times New Roman" panose="02020603050405020304" pitchFamily="18" charset="0"/>
              </a:rPr>
              <a:t>azalarak </a:t>
            </a:r>
            <a:r>
              <a:rPr lang="tr-TR" sz="2500" b="1" dirty="0">
                <a:solidFill>
                  <a:srgbClr val="FF0000"/>
                </a:solidFill>
                <a:latin typeface="Times New Roman" panose="02020603050405020304" pitchFamily="18" charset="0"/>
                <a:cs typeface="Times New Roman" panose="02020603050405020304" pitchFamily="18" charset="0"/>
              </a:rPr>
              <a:t>45</a:t>
            </a:r>
            <a:r>
              <a:rPr lang="tr-TR" sz="2500" b="1" dirty="0">
                <a:solidFill>
                  <a:srgbClr val="002060"/>
                </a:solidFill>
                <a:latin typeface="Times New Roman" panose="02020603050405020304" pitchFamily="18" charset="0"/>
                <a:cs typeface="Times New Roman" panose="02020603050405020304" pitchFamily="18" charset="0"/>
              </a:rPr>
              <a:t> adet hırsızlık gerçekleşmiştir. </a:t>
            </a:r>
            <a:r>
              <a:rPr lang="tr-TR" sz="2500" b="1" dirty="0">
                <a:solidFill>
                  <a:srgbClr val="FF0000"/>
                </a:solidFill>
                <a:latin typeface="Times New Roman" panose="02020603050405020304" pitchFamily="18" charset="0"/>
                <a:cs typeface="Times New Roman" panose="02020603050405020304" pitchFamily="18" charset="0"/>
              </a:rPr>
              <a:t>Türkiye ortalaması %23,7 olarak gerçekleşmiş ve ülke sıralamamız 6. olmuştur.</a:t>
            </a:r>
          </a:p>
          <a:p>
            <a:pPr marL="228600" lvl="0" indent="-228600" algn="just">
              <a:lnSpc>
                <a:spcPct val="90000"/>
              </a:lnSpc>
              <a:spcBef>
                <a:spcPts val="1000"/>
              </a:spcBef>
              <a:buFont typeface="Arial" panose="020B0604020202020204" pitchFamily="34" charset="0"/>
              <a:buChar char="•"/>
            </a:pPr>
            <a:endParaRPr lang="tr-TR" sz="2500" b="1" dirty="0">
              <a:solidFill>
                <a:srgbClr val="002060"/>
              </a:solidFill>
              <a:latin typeface="Times New Roman" panose="02020603050405020304" pitchFamily="18" charset="0"/>
              <a:cs typeface="Times New Roman" panose="02020603050405020304" pitchFamily="18" charset="0"/>
            </a:endParaRPr>
          </a:p>
          <a:p>
            <a:pPr marL="228600" lvl="0" indent="-228600" algn="just">
              <a:lnSpc>
                <a:spcPct val="90000"/>
              </a:lnSpc>
              <a:spcBef>
                <a:spcPts val="1000"/>
              </a:spcBef>
              <a:buFont typeface="Arial" panose="020B0604020202020204" pitchFamily="34" charset="0"/>
              <a:buChar char="•"/>
            </a:pPr>
            <a:endParaRPr lang="tr-TR" sz="2500" b="1" dirty="0">
              <a:solidFill>
                <a:srgbClr val="002060"/>
              </a:solidFill>
              <a:latin typeface="Times New Roman" panose="02020603050405020304" pitchFamily="18" charset="0"/>
              <a:cs typeface="Times New Roman" panose="02020603050405020304" pitchFamily="18" charset="0"/>
            </a:endParaRPr>
          </a:p>
          <a:p>
            <a:pPr marL="228600" lvl="0" indent="-228600" algn="just">
              <a:lnSpc>
                <a:spcPct val="90000"/>
              </a:lnSpc>
              <a:spcBef>
                <a:spcPts val="1000"/>
              </a:spcBef>
              <a:buFont typeface="Arial" panose="020B0604020202020204" pitchFamily="34" charset="0"/>
              <a:buChar char="•"/>
            </a:pPr>
            <a:r>
              <a:rPr lang="tr-TR" sz="2500" dirty="0">
                <a:solidFill>
                  <a:srgbClr val="002060"/>
                </a:solidFill>
                <a:latin typeface="Times New Roman" panose="02020603050405020304" pitchFamily="18" charset="0"/>
                <a:cs typeface="Times New Roman" panose="02020603050405020304" pitchFamily="18" charset="0"/>
              </a:rPr>
              <a:t>İşyerinden hırsızlık olaylarında 2022 yılı </a:t>
            </a:r>
            <a:r>
              <a:rPr lang="tr-TR" sz="2500" b="1" dirty="0">
                <a:solidFill>
                  <a:srgbClr val="FF0000"/>
                </a:solidFill>
                <a:latin typeface="Times New Roman" panose="02020603050405020304" pitchFamily="18" charset="0"/>
                <a:cs typeface="Times New Roman" panose="02020603050405020304" pitchFamily="18" charset="0"/>
              </a:rPr>
              <a:t>70</a:t>
            </a:r>
            <a:r>
              <a:rPr lang="tr-TR" sz="2500" dirty="0">
                <a:solidFill>
                  <a:srgbClr val="002060"/>
                </a:solidFill>
                <a:latin typeface="Times New Roman" panose="02020603050405020304" pitchFamily="18" charset="0"/>
                <a:cs typeface="Times New Roman" panose="02020603050405020304" pitchFamily="18" charset="0"/>
              </a:rPr>
              <a:t> adet hırsızlık gerçekleşirken, 2023 yılında ise </a:t>
            </a:r>
            <a:r>
              <a:rPr lang="tr-TR" sz="2500" b="1" dirty="0">
                <a:solidFill>
                  <a:srgbClr val="FF0000"/>
                </a:solidFill>
                <a:latin typeface="Times New Roman" panose="02020603050405020304" pitchFamily="18" charset="0"/>
                <a:cs typeface="Times New Roman" panose="02020603050405020304" pitchFamily="18" charset="0"/>
              </a:rPr>
              <a:t>%70 </a:t>
            </a:r>
            <a:r>
              <a:rPr lang="tr-TR" sz="2500" b="1" dirty="0">
                <a:solidFill>
                  <a:srgbClr val="002060"/>
                </a:solidFill>
                <a:latin typeface="Times New Roman" panose="02020603050405020304" pitchFamily="18" charset="0"/>
                <a:cs typeface="Times New Roman" panose="02020603050405020304" pitchFamily="18" charset="0"/>
              </a:rPr>
              <a:t>azalarak </a:t>
            </a:r>
            <a:r>
              <a:rPr lang="tr-TR" sz="2500" b="1" dirty="0">
                <a:solidFill>
                  <a:srgbClr val="FF0000"/>
                </a:solidFill>
                <a:latin typeface="Times New Roman" panose="02020603050405020304" pitchFamily="18" charset="0"/>
                <a:cs typeface="Times New Roman" panose="02020603050405020304" pitchFamily="18" charset="0"/>
              </a:rPr>
              <a:t>21</a:t>
            </a:r>
            <a:r>
              <a:rPr lang="tr-TR" sz="2500" b="1" dirty="0">
                <a:solidFill>
                  <a:srgbClr val="002060"/>
                </a:solidFill>
                <a:latin typeface="Times New Roman" panose="02020603050405020304" pitchFamily="18" charset="0"/>
                <a:cs typeface="Times New Roman" panose="02020603050405020304" pitchFamily="18" charset="0"/>
              </a:rPr>
              <a:t> adet hırsızlık gerçekleşmiştir. </a:t>
            </a:r>
            <a:r>
              <a:rPr lang="tr-TR" sz="2500" b="1" dirty="0">
                <a:solidFill>
                  <a:srgbClr val="FF0000"/>
                </a:solidFill>
                <a:latin typeface="Times New Roman" panose="02020603050405020304" pitchFamily="18" charset="0"/>
                <a:cs typeface="Times New Roman" panose="02020603050405020304" pitchFamily="18" charset="0"/>
              </a:rPr>
              <a:t>Türkiye ortalaması %24,7 olarak gerçekleşmiş ve ülke sıralamamız 2. olmuştur.</a:t>
            </a:r>
          </a:p>
          <a:p>
            <a:pPr marL="228600" lvl="0" indent="-228600" algn="just">
              <a:lnSpc>
                <a:spcPct val="90000"/>
              </a:lnSpc>
              <a:spcBef>
                <a:spcPts val="1000"/>
              </a:spcBef>
              <a:buFont typeface="Arial" panose="020B0604020202020204" pitchFamily="34" charset="0"/>
              <a:buChar char="•"/>
            </a:pPr>
            <a:endParaRPr lang="tr-TR" sz="2500" b="1" dirty="0">
              <a:solidFill>
                <a:srgbClr val="FF0000"/>
              </a:solidFill>
              <a:latin typeface="Times New Roman" panose="02020603050405020304" pitchFamily="18" charset="0"/>
              <a:cs typeface="Times New Roman" panose="02020603050405020304" pitchFamily="18" charset="0"/>
            </a:endParaRPr>
          </a:p>
          <a:p>
            <a:pPr marL="228600" indent="-228600" algn="just">
              <a:lnSpc>
                <a:spcPct val="90000"/>
              </a:lnSpc>
              <a:spcBef>
                <a:spcPts val="1000"/>
              </a:spcBef>
              <a:buFont typeface="Arial" panose="020B0604020202020204" pitchFamily="34" charset="0"/>
              <a:buChar char="•"/>
            </a:pPr>
            <a:r>
              <a:rPr lang="tr-TR" sz="2500" dirty="0">
                <a:solidFill>
                  <a:srgbClr val="002060"/>
                </a:solidFill>
                <a:latin typeface="Times New Roman" panose="02020603050405020304" pitchFamily="18" charset="0"/>
                <a:cs typeface="Times New Roman" panose="02020603050405020304" pitchFamily="18" charset="0"/>
              </a:rPr>
              <a:t>Dolandırıcılık olaylarında 2022 yılı </a:t>
            </a:r>
            <a:r>
              <a:rPr lang="tr-TR" sz="2500" b="1" dirty="0">
                <a:solidFill>
                  <a:srgbClr val="FF0000"/>
                </a:solidFill>
                <a:latin typeface="Times New Roman" panose="02020603050405020304" pitchFamily="18" charset="0"/>
                <a:cs typeface="Times New Roman" panose="02020603050405020304" pitchFamily="18" charset="0"/>
              </a:rPr>
              <a:t>351</a:t>
            </a:r>
            <a:r>
              <a:rPr lang="tr-TR" sz="2500" dirty="0">
                <a:solidFill>
                  <a:srgbClr val="002060"/>
                </a:solidFill>
                <a:latin typeface="Times New Roman" panose="02020603050405020304" pitchFamily="18" charset="0"/>
                <a:cs typeface="Times New Roman" panose="02020603050405020304" pitchFamily="18" charset="0"/>
              </a:rPr>
              <a:t> olay gerçekleşirken, 2023 yılında ise </a:t>
            </a:r>
            <a:r>
              <a:rPr lang="tr-TR" sz="2500" b="1" dirty="0">
                <a:solidFill>
                  <a:srgbClr val="FF0000"/>
                </a:solidFill>
                <a:latin typeface="Times New Roman" panose="02020603050405020304" pitchFamily="18" charset="0"/>
                <a:cs typeface="Times New Roman" panose="02020603050405020304" pitchFamily="18" charset="0"/>
              </a:rPr>
              <a:t>%28,5 </a:t>
            </a:r>
            <a:r>
              <a:rPr lang="tr-TR" sz="2500" b="1" dirty="0">
                <a:solidFill>
                  <a:srgbClr val="002060"/>
                </a:solidFill>
                <a:latin typeface="Times New Roman" panose="02020603050405020304" pitchFamily="18" charset="0"/>
                <a:cs typeface="Times New Roman" panose="02020603050405020304" pitchFamily="18" charset="0"/>
              </a:rPr>
              <a:t>azalarak </a:t>
            </a:r>
            <a:r>
              <a:rPr lang="tr-TR" sz="2500" b="1" dirty="0">
                <a:solidFill>
                  <a:srgbClr val="FF0000"/>
                </a:solidFill>
                <a:latin typeface="Times New Roman" panose="02020603050405020304" pitchFamily="18" charset="0"/>
                <a:cs typeface="Times New Roman" panose="02020603050405020304" pitchFamily="18" charset="0"/>
              </a:rPr>
              <a:t>251</a:t>
            </a:r>
            <a:r>
              <a:rPr lang="tr-TR" sz="2500" b="1" dirty="0">
                <a:solidFill>
                  <a:srgbClr val="002060"/>
                </a:solidFill>
                <a:latin typeface="Times New Roman" panose="02020603050405020304" pitchFamily="18" charset="0"/>
                <a:cs typeface="Times New Roman" panose="02020603050405020304" pitchFamily="18" charset="0"/>
              </a:rPr>
              <a:t> olay gerçekleşmiştir. </a:t>
            </a:r>
            <a:r>
              <a:rPr lang="tr-TR" sz="2500" b="1" dirty="0">
                <a:solidFill>
                  <a:srgbClr val="FF0000"/>
                </a:solidFill>
                <a:latin typeface="Times New Roman" panose="02020603050405020304" pitchFamily="18" charset="0"/>
                <a:cs typeface="Times New Roman" panose="02020603050405020304" pitchFamily="18" charset="0"/>
              </a:rPr>
              <a:t>Türkiye ortalaması %21 artış olarak gerçekleşmiş ve ülke sıralamamız 4. olmuştur.</a:t>
            </a:r>
          </a:p>
          <a:p>
            <a:pPr marL="228600" lvl="0" indent="-228600" algn="just">
              <a:lnSpc>
                <a:spcPct val="90000"/>
              </a:lnSpc>
              <a:spcBef>
                <a:spcPts val="1000"/>
              </a:spcBef>
              <a:buFont typeface="Arial" panose="020B0604020202020204" pitchFamily="34" charset="0"/>
              <a:buChar char="•"/>
            </a:pPr>
            <a:endParaRPr lang="tr-TR" sz="25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5656345"/>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BİRİMLER</a:t>
            </a: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6" name="Metin kutusu 5"/>
          <p:cNvSpPr txBox="1"/>
          <p:nvPr/>
        </p:nvSpPr>
        <p:spPr>
          <a:xfrm>
            <a:off x="0" y="4077072"/>
            <a:ext cx="12192000" cy="707886"/>
          </a:xfrm>
          <a:prstGeom prst="rect">
            <a:avLst/>
          </a:prstGeom>
          <a:noFill/>
        </p:spPr>
        <p:txBody>
          <a:bodyPr wrap="square" rtlCol="0">
            <a:spAutoFit/>
          </a:bodyPr>
          <a:lstStyle/>
          <a:p>
            <a:pPr algn="ctr"/>
            <a:r>
              <a:rPr lang="tr-TR" sz="4000" b="1" dirty="0">
                <a:solidFill>
                  <a:schemeClr val="accent5">
                    <a:lumMod val="50000"/>
                  </a:schemeClr>
                </a:solidFill>
              </a:rPr>
              <a:t>NARKOTİK SUÇLARLA MÜCADELE  ŞUBE MÜDÜRLÜĞÜ</a:t>
            </a:r>
          </a:p>
        </p:txBody>
      </p:sp>
      <p:pic>
        <p:nvPicPr>
          <p:cNvPr id="8" name="Resim 7" descr="C:\Users\303742\Desktop\Erzincan logo - Kopy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7858" y="1436694"/>
            <a:ext cx="2556284" cy="2424354"/>
          </a:xfrm>
          <a:prstGeom prst="rect">
            <a:avLst/>
          </a:prstGeom>
          <a:noFill/>
          <a:ln>
            <a:noFill/>
          </a:ln>
        </p:spPr>
      </p:pic>
    </p:spTree>
    <p:extLst>
      <p:ext uri="{BB962C8B-B14F-4D97-AF65-F5344CB8AC3E}">
        <p14:creationId xmlns:p14="http://schemas.microsoft.com/office/powerpoint/2010/main" val="17060637"/>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NARKOTİK SUÇLARLA MÜCADELE  ŞUBE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28646">
              <a:defRPr/>
            </a:pPr>
            <a:r>
              <a:rPr lang="tr-TR" sz="16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GENEL BİİLGİLER</a:t>
            </a: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graphicFrame>
        <p:nvGraphicFramePr>
          <p:cNvPr id="9" name="4 Grafik"/>
          <p:cNvGraphicFramePr/>
          <p:nvPr>
            <p:extLst>
              <p:ext uri="{D42A27DB-BD31-4B8C-83A1-F6EECF244321}">
                <p14:modId xmlns:p14="http://schemas.microsoft.com/office/powerpoint/2010/main" val="3150509388"/>
              </p:ext>
            </p:extLst>
          </p:nvPr>
        </p:nvGraphicFramePr>
        <p:xfrm>
          <a:off x="595123" y="895149"/>
          <a:ext cx="10801200" cy="34362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o 9">
            <a:extLst>
              <a:ext uri="{FF2B5EF4-FFF2-40B4-BE49-F238E27FC236}">
                <a16:creationId xmlns:a16="http://schemas.microsoft.com/office/drawing/2014/main" id="{87EDCC58-A5FD-4AF7-85DA-C18A64808E66}"/>
              </a:ext>
            </a:extLst>
          </p:cNvPr>
          <p:cNvGraphicFramePr>
            <a:graphicFrameLocks noGrp="1"/>
          </p:cNvGraphicFramePr>
          <p:nvPr>
            <p:extLst>
              <p:ext uri="{D42A27DB-BD31-4B8C-83A1-F6EECF244321}">
                <p14:modId xmlns:p14="http://schemas.microsoft.com/office/powerpoint/2010/main" val="2220069759"/>
              </p:ext>
            </p:extLst>
          </p:nvPr>
        </p:nvGraphicFramePr>
        <p:xfrm>
          <a:off x="420752" y="4348188"/>
          <a:ext cx="11307054" cy="1804037"/>
        </p:xfrm>
        <a:graphic>
          <a:graphicData uri="http://schemas.openxmlformats.org/drawingml/2006/table">
            <a:tbl>
              <a:tblPr/>
              <a:tblGrid>
                <a:gridCol w="1068826">
                  <a:extLst>
                    <a:ext uri="{9D8B030D-6E8A-4147-A177-3AD203B41FA5}">
                      <a16:colId xmlns:a16="http://schemas.microsoft.com/office/drawing/2014/main" val="51064018"/>
                    </a:ext>
                  </a:extLst>
                </a:gridCol>
                <a:gridCol w="1462604">
                  <a:extLst>
                    <a:ext uri="{9D8B030D-6E8A-4147-A177-3AD203B41FA5}">
                      <a16:colId xmlns:a16="http://schemas.microsoft.com/office/drawing/2014/main" val="1906333507"/>
                    </a:ext>
                  </a:extLst>
                </a:gridCol>
                <a:gridCol w="1462604">
                  <a:extLst>
                    <a:ext uri="{9D8B030D-6E8A-4147-A177-3AD203B41FA5}">
                      <a16:colId xmlns:a16="http://schemas.microsoft.com/office/drawing/2014/main" val="1180011700"/>
                    </a:ext>
                  </a:extLst>
                </a:gridCol>
                <a:gridCol w="1462604">
                  <a:extLst>
                    <a:ext uri="{9D8B030D-6E8A-4147-A177-3AD203B41FA5}">
                      <a16:colId xmlns:a16="http://schemas.microsoft.com/office/drawing/2014/main" val="3474726738"/>
                    </a:ext>
                  </a:extLst>
                </a:gridCol>
                <a:gridCol w="1462604">
                  <a:extLst>
                    <a:ext uri="{9D8B030D-6E8A-4147-A177-3AD203B41FA5}">
                      <a16:colId xmlns:a16="http://schemas.microsoft.com/office/drawing/2014/main" val="3794684877"/>
                    </a:ext>
                  </a:extLst>
                </a:gridCol>
                <a:gridCol w="1462604">
                  <a:extLst>
                    <a:ext uri="{9D8B030D-6E8A-4147-A177-3AD203B41FA5}">
                      <a16:colId xmlns:a16="http://schemas.microsoft.com/office/drawing/2014/main" val="2109021564"/>
                    </a:ext>
                  </a:extLst>
                </a:gridCol>
                <a:gridCol w="1462604">
                  <a:extLst>
                    <a:ext uri="{9D8B030D-6E8A-4147-A177-3AD203B41FA5}">
                      <a16:colId xmlns:a16="http://schemas.microsoft.com/office/drawing/2014/main" val="336807650"/>
                    </a:ext>
                  </a:extLst>
                </a:gridCol>
                <a:gridCol w="1462604">
                  <a:extLst>
                    <a:ext uri="{9D8B030D-6E8A-4147-A177-3AD203B41FA5}">
                      <a16:colId xmlns:a16="http://schemas.microsoft.com/office/drawing/2014/main" val="1469564289"/>
                    </a:ext>
                  </a:extLst>
                </a:gridCol>
              </a:tblGrid>
              <a:tr h="805687">
                <a:tc>
                  <a:txBody>
                    <a:bodyPr/>
                    <a:lstStyle/>
                    <a:p>
                      <a:pPr algn="ctr" fontAlgn="ctr"/>
                      <a:r>
                        <a:rPr lang="tr-TR" sz="1600" b="1" i="0" u="none" strike="noStrike">
                          <a:solidFill>
                            <a:srgbClr val="000000"/>
                          </a:solidFill>
                          <a:effectLst/>
                          <a:latin typeface="Calibri" panose="020F0502020204030204" pitchFamily="34" charset="0"/>
                        </a:rPr>
                        <a:t>YILLAR</a:t>
                      </a:r>
                    </a:p>
                  </a:txBody>
                  <a:tcPr marL="8686" marR="8686" marT="8686" marB="0" anchor="ctr">
                    <a:lnL w="12700" cap="flat" cmpd="sng" algn="ctr">
                      <a:solidFill>
                        <a:srgbClr val="80808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1600" b="1" i="0" u="none" strike="noStrike" dirty="0">
                          <a:solidFill>
                            <a:srgbClr val="000000"/>
                          </a:solidFill>
                          <a:effectLst/>
                          <a:latin typeface="Calibri" panose="020F0502020204030204" pitchFamily="34" charset="0"/>
                        </a:rPr>
                        <a:t>Olay Sayısı</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1600" b="1" i="0" u="none" strike="noStrike" dirty="0">
                          <a:solidFill>
                            <a:srgbClr val="000000"/>
                          </a:solidFill>
                          <a:effectLst/>
                          <a:latin typeface="Calibri" panose="020F0502020204030204" pitchFamily="34" charset="0"/>
                        </a:rPr>
                        <a:t>Faili Meçhul</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1600" b="1" i="0" u="none" strike="noStrike">
                          <a:solidFill>
                            <a:srgbClr val="000000"/>
                          </a:solidFill>
                          <a:effectLst/>
                          <a:latin typeface="Calibri" panose="020F0502020204030204" pitchFamily="34" charset="0"/>
                        </a:rPr>
                        <a:t>Aydınlatma Oranı</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1600" b="1" i="0" u="none" strike="noStrike">
                          <a:solidFill>
                            <a:srgbClr val="000000"/>
                          </a:solidFill>
                          <a:effectLst/>
                          <a:latin typeface="Calibri" panose="020F0502020204030204" pitchFamily="34" charset="0"/>
                        </a:rPr>
                        <a:t>Şüpheli Sayısı</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1600" b="1" i="0" u="none" strike="noStrike">
                          <a:solidFill>
                            <a:srgbClr val="000000"/>
                          </a:solidFill>
                          <a:effectLst/>
                          <a:latin typeface="Calibri" panose="020F0502020204030204" pitchFamily="34" charset="0"/>
                        </a:rPr>
                        <a:t>Tutuklu</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1600" b="1" i="0" u="none" strike="noStrike">
                          <a:solidFill>
                            <a:srgbClr val="000000"/>
                          </a:solidFill>
                          <a:effectLst/>
                          <a:latin typeface="Calibri" panose="020F0502020204030204" pitchFamily="34" charset="0"/>
                        </a:rPr>
                        <a:t>Adli Kontrol</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tc>
                  <a:txBody>
                    <a:bodyPr/>
                    <a:lstStyle/>
                    <a:p>
                      <a:pPr algn="ctr" fontAlgn="ctr"/>
                      <a:r>
                        <a:rPr lang="tr-TR" sz="1600" b="1" i="0" u="none" strike="noStrike">
                          <a:solidFill>
                            <a:srgbClr val="000000"/>
                          </a:solidFill>
                          <a:effectLst/>
                          <a:latin typeface="Calibri" panose="020F0502020204030204" pitchFamily="34" charset="0"/>
                        </a:rPr>
                        <a:t>Serbest</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BC2E6"/>
                    </a:solidFill>
                  </a:tcPr>
                </a:tc>
                <a:extLst>
                  <a:ext uri="{0D108BD9-81ED-4DB2-BD59-A6C34878D82A}">
                    <a16:rowId xmlns:a16="http://schemas.microsoft.com/office/drawing/2014/main" val="1055223695"/>
                  </a:ext>
                </a:extLst>
              </a:tr>
              <a:tr h="499175">
                <a:tc>
                  <a:txBody>
                    <a:bodyPr/>
                    <a:lstStyle/>
                    <a:p>
                      <a:pPr algn="ctr" fontAlgn="ctr"/>
                      <a:r>
                        <a:rPr lang="tr-TR" sz="1600" b="0" i="0" u="none" strike="noStrike">
                          <a:solidFill>
                            <a:srgbClr val="000000"/>
                          </a:solidFill>
                          <a:effectLst/>
                          <a:latin typeface="Calibri" panose="020F0502020204030204" pitchFamily="34" charset="0"/>
                        </a:rPr>
                        <a:t>2022</a:t>
                      </a:r>
                    </a:p>
                  </a:txBody>
                  <a:tcPr marL="8686" marR="8686" marT="8686" marB="0" anchor="ctr">
                    <a:lnL w="12700" cap="flat" cmpd="sng" algn="ctr">
                      <a:solidFill>
                        <a:srgbClr val="80808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6DCE4"/>
                    </a:solidFill>
                  </a:tcPr>
                </a:tc>
                <a:tc>
                  <a:txBody>
                    <a:bodyPr/>
                    <a:lstStyle/>
                    <a:p>
                      <a:pPr algn="ctr" fontAlgn="ctr"/>
                      <a:r>
                        <a:rPr lang="tr-TR" sz="1600" b="0" i="0" u="none" strike="noStrike" dirty="0">
                          <a:solidFill>
                            <a:srgbClr val="000000"/>
                          </a:solidFill>
                          <a:effectLst/>
                          <a:latin typeface="Calibri" panose="020F0502020204030204" pitchFamily="34" charset="0"/>
                        </a:rPr>
                        <a:t>224</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6DCE4"/>
                    </a:solidFill>
                  </a:tcPr>
                </a:tc>
                <a:tc>
                  <a:txBody>
                    <a:bodyPr/>
                    <a:lstStyle/>
                    <a:p>
                      <a:pPr algn="ctr" fontAlgn="ctr"/>
                      <a:r>
                        <a:rPr lang="tr-TR" sz="1600" b="0" i="0" u="none" strike="noStrike" dirty="0">
                          <a:solidFill>
                            <a:srgbClr val="000000"/>
                          </a:solidFill>
                          <a:effectLst/>
                          <a:latin typeface="Calibri" panose="020F0502020204030204" pitchFamily="34" charset="0"/>
                        </a:rPr>
                        <a:t>-</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6DCE4"/>
                    </a:solidFill>
                  </a:tcPr>
                </a:tc>
                <a:tc>
                  <a:txBody>
                    <a:bodyPr/>
                    <a:lstStyle/>
                    <a:p>
                      <a:pPr algn="ctr" fontAlgn="ctr"/>
                      <a:r>
                        <a:rPr lang="tr-TR" sz="1600" b="0" i="0" u="none" strike="noStrike" dirty="0">
                          <a:solidFill>
                            <a:srgbClr val="000000"/>
                          </a:solidFill>
                          <a:effectLst/>
                          <a:latin typeface="Calibri" panose="020F0502020204030204" pitchFamily="34" charset="0"/>
                        </a:rPr>
                        <a:t>%100</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6DCE4"/>
                    </a:solidFill>
                  </a:tcPr>
                </a:tc>
                <a:tc>
                  <a:txBody>
                    <a:bodyPr/>
                    <a:lstStyle/>
                    <a:p>
                      <a:pPr algn="ctr" fontAlgn="ctr"/>
                      <a:r>
                        <a:rPr lang="tr-TR" sz="1600" b="0" i="0" u="none" strike="noStrike" dirty="0">
                          <a:solidFill>
                            <a:srgbClr val="000000"/>
                          </a:solidFill>
                          <a:effectLst/>
                          <a:latin typeface="Calibri" panose="020F0502020204030204" pitchFamily="34" charset="0"/>
                        </a:rPr>
                        <a:t>372</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6DCE4"/>
                    </a:solidFill>
                  </a:tcPr>
                </a:tc>
                <a:tc>
                  <a:txBody>
                    <a:bodyPr/>
                    <a:lstStyle/>
                    <a:p>
                      <a:pPr algn="ctr" fontAlgn="ctr"/>
                      <a:r>
                        <a:rPr lang="tr-TR" sz="1600" b="0" i="0" u="none" strike="noStrike" dirty="0">
                          <a:solidFill>
                            <a:srgbClr val="000000"/>
                          </a:solidFill>
                          <a:effectLst/>
                          <a:latin typeface="Calibri" panose="020F0502020204030204" pitchFamily="34" charset="0"/>
                        </a:rPr>
                        <a:t>70</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6DCE4"/>
                    </a:solidFill>
                  </a:tcPr>
                </a:tc>
                <a:tc>
                  <a:txBody>
                    <a:bodyPr/>
                    <a:lstStyle/>
                    <a:p>
                      <a:pPr algn="ctr" fontAlgn="ctr"/>
                      <a:r>
                        <a:rPr lang="tr-TR" sz="1600" b="0" i="0" u="none" strike="noStrike" dirty="0">
                          <a:solidFill>
                            <a:srgbClr val="000000"/>
                          </a:solidFill>
                          <a:effectLst/>
                          <a:latin typeface="Calibri" panose="020F0502020204030204" pitchFamily="34" charset="0"/>
                        </a:rPr>
                        <a:t>37</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6DCE4"/>
                    </a:solidFill>
                  </a:tcPr>
                </a:tc>
                <a:tc>
                  <a:txBody>
                    <a:bodyPr/>
                    <a:lstStyle/>
                    <a:p>
                      <a:pPr algn="ctr" fontAlgn="ctr"/>
                      <a:r>
                        <a:rPr lang="tr-TR" sz="1600" b="0" i="0" u="none" strike="noStrike" dirty="0">
                          <a:solidFill>
                            <a:srgbClr val="000000"/>
                          </a:solidFill>
                          <a:effectLst/>
                          <a:latin typeface="Calibri" panose="020F0502020204030204" pitchFamily="34" charset="0"/>
                        </a:rPr>
                        <a:t>265</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6DCE4"/>
                    </a:solidFill>
                  </a:tcPr>
                </a:tc>
                <a:extLst>
                  <a:ext uri="{0D108BD9-81ED-4DB2-BD59-A6C34878D82A}">
                    <a16:rowId xmlns:a16="http://schemas.microsoft.com/office/drawing/2014/main" val="2111135563"/>
                  </a:ext>
                </a:extLst>
              </a:tr>
              <a:tr h="499175">
                <a:tc>
                  <a:txBody>
                    <a:bodyPr/>
                    <a:lstStyle/>
                    <a:p>
                      <a:pPr algn="ctr" fontAlgn="ctr"/>
                      <a:r>
                        <a:rPr lang="tr-TR" sz="1600" b="0" i="0" u="none" strike="noStrike">
                          <a:solidFill>
                            <a:srgbClr val="000000"/>
                          </a:solidFill>
                          <a:effectLst/>
                          <a:latin typeface="Calibri" panose="020F0502020204030204" pitchFamily="34" charset="0"/>
                        </a:rPr>
                        <a:t>2023</a:t>
                      </a:r>
                    </a:p>
                  </a:txBody>
                  <a:tcPr marL="8686" marR="8686" marT="8686" marB="0" anchor="ctr">
                    <a:lnL w="12700" cap="flat" cmpd="sng" algn="ctr">
                      <a:solidFill>
                        <a:srgbClr val="80808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808080"/>
                      </a:solidFill>
                      <a:prstDash val="solid"/>
                      <a:round/>
                      <a:headEnd type="none" w="med" len="med"/>
                      <a:tailEnd type="none" w="med" len="med"/>
                    </a:lnB>
                    <a:solidFill>
                      <a:srgbClr val="DDEBF7"/>
                    </a:solidFill>
                  </a:tcPr>
                </a:tc>
                <a:tc>
                  <a:txBody>
                    <a:bodyPr/>
                    <a:lstStyle/>
                    <a:p>
                      <a:pPr algn="ctr" fontAlgn="ctr"/>
                      <a:r>
                        <a:rPr lang="tr-TR" sz="1600" b="0" i="0" u="none" strike="noStrike" dirty="0">
                          <a:solidFill>
                            <a:srgbClr val="000000"/>
                          </a:solidFill>
                          <a:effectLst/>
                          <a:latin typeface="Calibri" panose="020F0502020204030204" pitchFamily="34" charset="0"/>
                        </a:rPr>
                        <a:t>234</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808080"/>
                      </a:solidFill>
                      <a:prstDash val="solid"/>
                      <a:round/>
                      <a:headEnd type="none" w="med" len="med"/>
                      <a:tailEnd type="none" w="med" len="med"/>
                    </a:lnB>
                    <a:solidFill>
                      <a:srgbClr val="DDEBF7"/>
                    </a:solidFill>
                  </a:tcPr>
                </a:tc>
                <a:tc>
                  <a:txBody>
                    <a:bodyPr/>
                    <a:lstStyle/>
                    <a:p>
                      <a:pPr algn="ctr" fontAlgn="ctr"/>
                      <a:r>
                        <a:rPr lang="tr-TR" sz="1600" b="0" i="0" u="none" strike="noStrike" dirty="0">
                          <a:solidFill>
                            <a:srgbClr val="000000"/>
                          </a:solidFill>
                          <a:effectLst/>
                          <a:latin typeface="Calibri" panose="020F0502020204030204" pitchFamily="34" charset="0"/>
                        </a:rPr>
                        <a:t>-</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808080"/>
                      </a:solidFill>
                      <a:prstDash val="solid"/>
                      <a:round/>
                      <a:headEnd type="none" w="med" len="med"/>
                      <a:tailEnd type="none" w="med" len="med"/>
                    </a:lnB>
                    <a:solidFill>
                      <a:srgbClr val="DDEBF7"/>
                    </a:solidFill>
                  </a:tcPr>
                </a:tc>
                <a:tc>
                  <a:txBody>
                    <a:bodyPr/>
                    <a:lstStyle/>
                    <a:p>
                      <a:pPr algn="ctr" fontAlgn="ctr"/>
                      <a:r>
                        <a:rPr lang="tr-TR" sz="1600" b="0" i="0" u="none" strike="noStrike" dirty="0">
                          <a:solidFill>
                            <a:srgbClr val="000000"/>
                          </a:solidFill>
                          <a:effectLst/>
                          <a:latin typeface="Calibri" panose="020F0502020204030204" pitchFamily="34" charset="0"/>
                        </a:rPr>
                        <a:t>%100</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808080"/>
                      </a:solidFill>
                      <a:prstDash val="solid"/>
                      <a:round/>
                      <a:headEnd type="none" w="med" len="med"/>
                      <a:tailEnd type="none" w="med" len="med"/>
                    </a:lnB>
                    <a:solidFill>
                      <a:srgbClr val="DDEBF7"/>
                    </a:solidFill>
                  </a:tcPr>
                </a:tc>
                <a:tc>
                  <a:txBody>
                    <a:bodyPr/>
                    <a:lstStyle/>
                    <a:p>
                      <a:pPr algn="ctr" fontAlgn="ctr"/>
                      <a:r>
                        <a:rPr lang="tr-TR" sz="1600" b="0" i="0" u="none" strike="noStrike" dirty="0">
                          <a:solidFill>
                            <a:srgbClr val="000000"/>
                          </a:solidFill>
                          <a:effectLst/>
                          <a:latin typeface="Calibri" panose="020F0502020204030204" pitchFamily="34" charset="0"/>
                        </a:rPr>
                        <a:t>383</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808080"/>
                      </a:solidFill>
                      <a:prstDash val="solid"/>
                      <a:round/>
                      <a:headEnd type="none" w="med" len="med"/>
                      <a:tailEnd type="none" w="med" len="med"/>
                    </a:lnB>
                    <a:solidFill>
                      <a:srgbClr val="DDEBF7"/>
                    </a:solidFill>
                  </a:tcPr>
                </a:tc>
                <a:tc>
                  <a:txBody>
                    <a:bodyPr/>
                    <a:lstStyle/>
                    <a:p>
                      <a:pPr algn="ctr" fontAlgn="ctr"/>
                      <a:r>
                        <a:rPr lang="tr-TR" sz="1600" b="0" i="0" u="none" strike="noStrike" dirty="0">
                          <a:solidFill>
                            <a:srgbClr val="000000"/>
                          </a:solidFill>
                          <a:effectLst/>
                          <a:latin typeface="Calibri" panose="020F0502020204030204" pitchFamily="34" charset="0"/>
                        </a:rPr>
                        <a:t>75</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808080"/>
                      </a:solidFill>
                      <a:prstDash val="solid"/>
                      <a:round/>
                      <a:headEnd type="none" w="med" len="med"/>
                      <a:tailEnd type="none" w="med" len="med"/>
                    </a:lnB>
                    <a:solidFill>
                      <a:srgbClr val="DDEBF7"/>
                    </a:solidFill>
                  </a:tcPr>
                </a:tc>
                <a:tc>
                  <a:txBody>
                    <a:bodyPr/>
                    <a:lstStyle/>
                    <a:p>
                      <a:pPr algn="ctr" fontAlgn="ctr"/>
                      <a:r>
                        <a:rPr lang="tr-TR" sz="1600" b="0" i="0" u="none" strike="noStrike" dirty="0">
                          <a:solidFill>
                            <a:srgbClr val="000000"/>
                          </a:solidFill>
                          <a:effectLst/>
                          <a:latin typeface="Calibri" panose="020F0502020204030204" pitchFamily="34" charset="0"/>
                        </a:rPr>
                        <a:t>44</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808080"/>
                      </a:solidFill>
                      <a:prstDash val="solid"/>
                      <a:round/>
                      <a:headEnd type="none" w="med" len="med"/>
                      <a:tailEnd type="none" w="med" len="med"/>
                    </a:lnB>
                    <a:solidFill>
                      <a:srgbClr val="DDEBF7"/>
                    </a:solidFill>
                  </a:tcPr>
                </a:tc>
                <a:tc>
                  <a:txBody>
                    <a:bodyPr/>
                    <a:lstStyle/>
                    <a:p>
                      <a:pPr algn="ctr" fontAlgn="ctr"/>
                      <a:r>
                        <a:rPr lang="tr-TR" sz="1600" b="0" i="0" u="none" strike="noStrike" dirty="0">
                          <a:solidFill>
                            <a:srgbClr val="000000"/>
                          </a:solidFill>
                          <a:effectLst/>
                          <a:latin typeface="Calibri" panose="020F0502020204030204" pitchFamily="34" charset="0"/>
                        </a:rPr>
                        <a:t>264</a:t>
                      </a:r>
                    </a:p>
                  </a:txBody>
                  <a:tcPr marL="8686" marR="8686" marT="868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808080"/>
                      </a:solidFill>
                      <a:prstDash val="solid"/>
                      <a:round/>
                      <a:headEnd type="none" w="med" len="med"/>
                      <a:tailEnd type="none" w="med" len="med"/>
                    </a:lnB>
                    <a:solidFill>
                      <a:srgbClr val="DDEBF7"/>
                    </a:solidFill>
                  </a:tcPr>
                </a:tc>
                <a:extLst>
                  <a:ext uri="{0D108BD9-81ED-4DB2-BD59-A6C34878D82A}">
                    <a16:rowId xmlns:a16="http://schemas.microsoft.com/office/drawing/2014/main" val="3059775206"/>
                  </a:ext>
                </a:extLst>
              </a:tr>
            </a:tbl>
          </a:graphicData>
        </a:graphic>
      </p:graphicFrame>
    </p:spTree>
    <p:extLst>
      <p:ext uri="{BB962C8B-B14F-4D97-AF65-F5344CB8AC3E}">
        <p14:creationId xmlns:p14="http://schemas.microsoft.com/office/powerpoint/2010/main" val="3532078505"/>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PERSONEL SAYILARI</a:t>
            </a: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8" name="Dikdörtgen 7">
            <a:extLst>
              <a:ext uri="{FF2B5EF4-FFF2-40B4-BE49-F238E27FC236}">
                <a16:creationId xmlns:a16="http://schemas.microsoft.com/office/drawing/2014/main" id="{D9167FE7-1CF0-4970-A00C-7C79578EBC47}"/>
              </a:ext>
            </a:extLst>
          </p:cNvPr>
          <p:cNvSpPr/>
          <p:nvPr/>
        </p:nvSpPr>
        <p:spPr>
          <a:xfrm>
            <a:off x="148204" y="1117959"/>
            <a:ext cx="11895589" cy="3458383"/>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tr-TR" sz="2800" dirty="0">
                <a:solidFill>
                  <a:srgbClr val="002060"/>
                </a:solidFill>
                <a:latin typeface="Times New Roman" panose="02020603050405020304" pitchFamily="18" charset="0"/>
                <a:cs typeface="Times New Roman" panose="02020603050405020304" pitchFamily="18" charset="0"/>
              </a:rPr>
              <a:t>İl Emniyet Müdürlüğümüz; Merkezde </a:t>
            </a:r>
            <a:r>
              <a:rPr lang="tr-TR" sz="2800" b="1" dirty="0">
                <a:solidFill>
                  <a:srgbClr val="FF0000"/>
                </a:solidFill>
                <a:latin typeface="Times New Roman" panose="02020603050405020304" pitchFamily="18" charset="0"/>
                <a:cs typeface="Times New Roman" panose="02020603050405020304" pitchFamily="18" charset="0"/>
              </a:rPr>
              <a:t>34</a:t>
            </a:r>
            <a:r>
              <a:rPr lang="tr-TR" sz="2800" dirty="0">
                <a:solidFill>
                  <a:srgbClr val="002060"/>
                </a:solidFill>
                <a:latin typeface="Times New Roman" panose="02020603050405020304" pitchFamily="18" charset="0"/>
                <a:cs typeface="Times New Roman" panose="02020603050405020304" pitchFamily="18" charset="0"/>
              </a:rPr>
              <a:t> Şube Müdürlüğü / Birim Amirliği, </a:t>
            </a:r>
            <a:r>
              <a:rPr lang="tr-TR" sz="2800" b="1" dirty="0">
                <a:solidFill>
                  <a:srgbClr val="FF0000"/>
                </a:solidFill>
                <a:latin typeface="Times New Roman" panose="02020603050405020304" pitchFamily="18" charset="0"/>
                <a:cs typeface="Times New Roman" panose="02020603050405020304" pitchFamily="18" charset="0"/>
              </a:rPr>
              <a:t>2</a:t>
            </a:r>
            <a:r>
              <a:rPr lang="tr-TR" sz="2800" dirty="0">
                <a:solidFill>
                  <a:srgbClr val="002060"/>
                </a:solidFill>
                <a:latin typeface="Times New Roman" panose="02020603050405020304" pitchFamily="18" charset="0"/>
                <a:cs typeface="Times New Roman" panose="02020603050405020304" pitchFamily="18" charset="0"/>
              </a:rPr>
              <a:t> Polis Merkezi Amirliği, </a:t>
            </a:r>
            <a:r>
              <a:rPr lang="tr-TR" sz="2800" b="1" dirty="0">
                <a:solidFill>
                  <a:srgbClr val="FF0000"/>
                </a:solidFill>
                <a:latin typeface="Times New Roman" panose="02020603050405020304" pitchFamily="18" charset="0"/>
                <a:cs typeface="Times New Roman" panose="02020603050405020304" pitchFamily="18" charset="0"/>
              </a:rPr>
              <a:t>2</a:t>
            </a:r>
            <a:r>
              <a:rPr lang="tr-TR" sz="2800" dirty="0">
                <a:solidFill>
                  <a:srgbClr val="002060"/>
                </a:solidFill>
                <a:latin typeface="Times New Roman" panose="02020603050405020304" pitchFamily="18" charset="0"/>
                <a:cs typeface="Times New Roman" panose="02020603050405020304" pitchFamily="18" charset="0"/>
              </a:rPr>
              <a:t> İlçe Emniyet Müdürlüğü ve </a:t>
            </a:r>
            <a:r>
              <a:rPr lang="tr-TR" sz="2800" b="1" dirty="0">
                <a:solidFill>
                  <a:srgbClr val="FF0000"/>
                </a:solidFill>
                <a:latin typeface="Times New Roman" panose="02020603050405020304" pitchFamily="18" charset="0"/>
                <a:cs typeface="Times New Roman" panose="02020603050405020304" pitchFamily="18" charset="0"/>
              </a:rPr>
              <a:t>6</a:t>
            </a:r>
            <a:r>
              <a:rPr lang="tr-TR" sz="2800" dirty="0">
                <a:solidFill>
                  <a:srgbClr val="002060"/>
                </a:solidFill>
                <a:latin typeface="Times New Roman" panose="02020603050405020304" pitchFamily="18" charset="0"/>
                <a:cs typeface="Times New Roman" panose="02020603050405020304" pitchFamily="18" charset="0"/>
              </a:rPr>
              <a:t> İlçe Emniyet Amirliği olmak üzere toplamda </a:t>
            </a:r>
            <a:r>
              <a:rPr lang="tr-TR" sz="2800" b="1" dirty="0">
                <a:solidFill>
                  <a:srgbClr val="FF0000"/>
                </a:solidFill>
                <a:latin typeface="Times New Roman" panose="02020603050405020304" pitchFamily="18" charset="0"/>
                <a:cs typeface="Times New Roman" panose="02020603050405020304" pitchFamily="18" charset="0"/>
              </a:rPr>
              <a:t>44</a:t>
            </a:r>
            <a:r>
              <a:rPr lang="tr-TR" sz="2800" dirty="0">
                <a:solidFill>
                  <a:srgbClr val="002060"/>
                </a:solidFill>
                <a:latin typeface="Times New Roman" panose="02020603050405020304" pitchFamily="18" charset="0"/>
                <a:cs typeface="Times New Roman" panose="02020603050405020304" pitchFamily="18" charset="0"/>
              </a:rPr>
              <a:t> birimden oluşmaktadır.</a:t>
            </a:r>
          </a:p>
          <a:p>
            <a:pPr marL="228600" lvl="0" indent="-228600">
              <a:lnSpc>
                <a:spcPct val="90000"/>
              </a:lnSpc>
              <a:spcBef>
                <a:spcPts val="1000"/>
              </a:spcBef>
              <a:buFont typeface="Arial" panose="020B0604020202020204" pitchFamily="34" charset="0"/>
              <a:buChar char="•"/>
            </a:pPr>
            <a:endParaRPr lang="tr-TR" sz="1000" dirty="0">
              <a:solidFill>
                <a:srgbClr val="002060"/>
              </a:solidFill>
              <a:latin typeface="Times New Roman" panose="02020603050405020304" pitchFamily="18" charset="0"/>
              <a:cs typeface="Times New Roman" panose="02020603050405020304" pitchFamily="18" charset="0"/>
            </a:endParaRPr>
          </a:p>
          <a:p>
            <a:pPr marL="228600" lvl="0" indent="-228600">
              <a:lnSpc>
                <a:spcPct val="90000"/>
              </a:lnSpc>
              <a:spcBef>
                <a:spcPts val="1000"/>
              </a:spcBef>
              <a:buFont typeface="Arial" panose="020B0604020202020204" pitchFamily="34" charset="0"/>
              <a:buChar char="•"/>
            </a:pPr>
            <a:r>
              <a:rPr lang="tr-TR" sz="2800" dirty="0">
                <a:solidFill>
                  <a:srgbClr val="002060"/>
                </a:solidFill>
                <a:latin typeface="Times New Roman" panose="02020603050405020304" pitchFamily="18" charset="0"/>
                <a:cs typeface="Times New Roman" panose="02020603050405020304" pitchFamily="18" charset="0"/>
              </a:rPr>
              <a:t>Merkez ve </a:t>
            </a:r>
            <a:r>
              <a:rPr lang="tr-TR" sz="2800" b="1" dirty="0">
                <a:solidFill>
                  <a:srgbClr val="FF0000"/>
                </a:solidFill>
                <a:latin typeface="Times New Roman" panose="02020603050405020304" pitchFamily="18" charset="0"/>
                <a:cs typeface="Times New Roman" panose="02020603050405020304" pitchFamily="18" charset="0"/>
              </a:rPr>
              <a:t>8</a:t>
            </a:r>
            <a:r>
              <a:rPr lang="tr-TR" sz="2800" dirty="0">
                <a:solidFill>
                  <a:srgbClr val="002060"/>
                </a:solidFill>
                <a:latin typeface="Times New Roman" panose="02020603050405020304" pitchFamily="18" charset="0"/>
                <a:cs typeface="Times New Roman" panose="02020603050405020304" pitchFamily="18" charset="0"/>
              </a:rPr>
              <a:t> İlçemiz dahil olmak üzere toplamda </a:t>
            </a:r>
            <a:r>
              <a:rPr lang="tr-TR" sz="2800" b="1" dirty="0">
                <a:solidFill>
                  <a:srgbClr val="FF0000"/>
                </a:solidFill>
                <a:latin typeface="Times New Roman" panose="02020603050405020304" pitchFamily="18" charset="0"/>
                <a:cs typeface="Times New Roman" panose="02020603050405020304" pitchFamily="18" charset="0"/>
              </a:rPr>
              <a:t>2005</a:t>
            </a:r>
            <a:r>
              <a:rPr lang="tr-TR" sz="2800" dirty="0">
                <a:solidFill>
                  <a:srgbClr val="002060"/>
                </a:solidFill>
                <a:latin typeface="Times New Roman" panose="02020603050405020304" pitchFamily="18" charset="0"/>
                <a:cs typeface="Times New Roman" panose="02020603050405020304" pitchFamily="18" charset="0"/>
              </a:rPr>
              <a:t> personel ile, Can Erzincan’ın huzur ve güveninin temini için görev yapmaktayız.</a:t>
            </a:r>
          </a:p>
          <a:p>
            <a:pPr marL="228600" lvl="0" indent="-228600">
              <a:lnSpc>
                <a:spcPct val="90000"/>
              </a:lnSpc>
              <a:spcBef>
                <a:spcPts val="1000"/>
              </a:spcBef>
              <a:buFont typeface="Arial" panose="020B0604020202020204" pitchFamily="34" charset="0"/>
              <a:buChar char="•"/>
            </a:pPr>
            <a:endParaRPr lang="tr-TR" sz="2800" b="1" dirty="0">
              <a:solidFill>
                <a:prstClr val="black"/>
              </a:solidFill>
            </a:endParaRPr>
          </a:p>
          <a:p>
            <a:pPr marL="228600" lvl="0" indent="-228600">
              <a:lnSpc>
                <a:spcPct val="90000"/>
              </a:lnSpc>
              <a:spcBef>
                <a:spcPts val="1000"/>
              </a:spcBef>
              <a:buFont typeface="Arial" panose="020B0604020202020204" pitchFamily="34" charset="0"/>
              <a:buChar char="•"/>
            </a:pPr>
            <a:endParaRPr lang="tr-TR" sz="2800" b="1" dirty="0">
              <a:solidFill>
                <a:srgbClr val="FF0000"/>
              </a:solidFill>
            </a:endParaRPr>
          </a:p>
        </p:txBody>
      </p:sp>
      <p:pic>
        <p:nvPicPr>
          <p:cNvPr id="3" name="Resim 2">
            <a:extLst>
              <a:ext uri="{FF2B5EF4-FFF2-40B4-BE49-F238E27FC236}">
                <a16:creationId xmlns:a16="http://schemas.microsoft.com/office/drawing/2014/main" id="{AD355E7F-92D4-4DBB-AB40-C4C29151EA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950" y="3540091"/>
            <a:ext cx="4610100" cy="30734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Resim 8">
            <a:extLst>
              <a:ext uri="{FF2B5EF4-FFF2-40B4-BE49-F238E27FC236}">
                <a16:creationId xmlns:a16="http://schemas.microsoft.com/office/drawing/2014/main" id="{8414084E-0342-48F1-905E-5F498A1C4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7498" y="3548449"/>
            <a:ext cx="4711702" cy="3143929"/>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12888069"/>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NARKOTİK SUÇLARLA MÜCADELE  ŞUBE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28646">
              <a:defRPr/>
            </a:pPr>
            <a:r>
              <a:rPr lang="tr-TR" sz="16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ELE GEÇİRİLEN MALZEMELER</a:t>
            </a: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pic>
        <p:nvPicPr>
          <p:cNvPr id="12" name="Resim 11">
            <a:extLst>
              <a:ext uri="{FF2B5EF4-FFF2-40B4-BE49-F238E27FC236}">
                <a16:creationId xmlns:a16="http://schemas.microsoft.com/office/drawing/2014/main" id="{803F101C-4579-45C2-AA4B-2BBC5DD843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3523" y="1201649"/>
            <a:ext cx="3910794" cy="2435698"/>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914" y="1201649"/>
            <a:ext cx="3542083" cy="2433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Metin kutusu 5">
            <a:extLst>
              <a:ext uri="{FF2B5EF4-FFF2-40B4-BE49-F238E27FC236}">
                <a16:creationId xmlns:a16="http://schemas.microsoft.com/office/drawing/2014/main" id="{ECEFBAA2-FD64-4D71-B54B-C453645AAA9E}"/>
              </a:ext>
            </a:extLst>
          </p:cNvPr>
          <p:cNvSpPr txBox="1"/>
          <p:nvPr/>
        </p:nvSpPr>
        <p:spPr>
          <a:xfrm>
            <a:off x="662730" y="4462943"/>
            <a:ext cx="11081857" cy="1569660"/>
          </a:xfrm>
          <a:prstGeom prst="rect">
            <a:avLst/>
          </a:prstGeom>
          <a:noFill/>
        </p:spPr>
        <p:txBody>
          <a:bodyPr wrap="square" rtlCol="0">
            <a:spAutoFit/>
          </a:bodyPr>
          <a:lstStyle/>
          <a:p>
            <a:pPr algn="just"/>
            <a:r>
              <a:rPr lang="tr-TR" sz="2400" dirty="0">
                <a:solidFill>
                  <a:srgbClr val="002060"/>
                </a:solidFill>
                <a:latin typeface="Times New Roman" panose="02020603050405020304" pitchFamily="18" charset="0"/>
                <a:cs typeface="Times New Roman" panose="02020603050405020304" pitchFamily="18" charset="0"/>
              </a:rPr>
              <a:t>2023 yılında Narkotik maddelerle mücadeleyle alakalı olarak </a:t>
            </a:r>
            <a:r>
              <a:rPr lang="tr-TR" sz="2400" b="1" dirty="0">
                <a:solidFill>
                  <a:srgbClr val="FF0000"/>
                </a:solidFill>
                <a:latin typeface="Times New Roman" panose="02020603050405020304" pitchFamily="18" charset="0"/>
                <a:cs typeface="Times New Roman" panose="02020603050405020304" pitchFamily="18" charset="0"/>
              </a:rPr>
              <a:t>2 tanesi Kökünü Kurutma Operasyonu</a:t>
            </a:r>
            <a:r>
              <a:rPr lang="tr-TR" sz="2400" dirty="0">
                <a:solidFill>
                  <a:srgbClr val="002060"/>
                </a:solidFill>
                <a:latin typeface="Times New Roman" panose="02020603050405020304" pitchFamily="18" charset="0"/>
                <a:cs typeface="Times New Roman" panose="02020603050405020304" pitchFamily="18" charset="0"/>
              </a:rPr>
              <a:t> olmak üzere yaptığımız büyük çaplı operasyonlar sonucunda </a:t>
            </a:r>
            <a:r>
              <a:rPr lang="tr-TR" sz="2400" b="1" dirty="0">
                <a:solidFill>
                  <a:srgbClr val="FF0000"/>
                </a:solidFill>
                <a:latin typeface="Times New Roman" panose="02020603050405020304" pitchFamily="18" charset="0"/>
                <a:cs typeface="Times New Roman" panose="02020603050405020304" pitchFamily="18" charset="0"/>
              </a:rPr>
              <a:t>162 kilogram </a:t>
            </a:r>
            <a:r>
              <a:rPr lang="tr-TR" sz="2400" b="1" dirty="0" err="1">
                <a:solidFill>
                  <a:srgbClr val="FF0000"/>
                </a:solidFill>
                <a:latin typeface="Times New Roman" panose="02020603050405020304" pitchFamily="18" charset="0"/>
                <a:cs typeface="Times New Roman" panose="02020603050405020304" pitchFamily="18" charset="0"/>
              </a:rPr>
              <a:t>Scanc</a:t>
            </a:r>
            <a:r>
              <a:rPr lang="tr-TR" sz="2400" b="1" dirty="0">
                <a:solidFill>
                  <a:srgbClr val="FF0000"/>
                </a:solidFill>
                <a:latin typeface="Times New Roman" panose="02020603050405020304" pitchFamily="18" charset="0"/>
                <a:cs typeface="Times New Roman" panose="02020603050405020304" pitchFamily="18" charset="0"/>
              </a:rPr>
              <a:t>, 12,6 Kilogram Eroin, 16,6 Kilogram Esrar ve 3 Kilogram </a:t>
            </a:r>
            <a:r>
              <a:rPr lang="tr-TR" sz="2400" b="1" dirty="0" err="1">
                <a:solidFill>
                  <a:srgbClr val="FF0000"/>
                </a:solidFill>
                <a:latin typeface="Times New Roman" panose="02020603050405020304" pitchFamily="18" charset="0"/>
                <a:cs typeface="Times New Roman" panose="02020603050405020304" pitchFamily="18" charset="0"/>
              </a:rPr>
              <a:t>Bonzai</a:t>
            </a:r>
            <a:r>
              <a:rPr lang="tr-TR" sz="2400" dirty="0">
                <a:solidFill>
                  <a:srgbClr val="002060"/>
                </a:solidFill>
                <a:latin typeface="Times New Roman" panose="02020603050405020304" pitchFamily="18" charset="0"/>
                <a:cs typeface="Times New Roman" panose="02020603050405020304" pitchFamily="18" charset="0"/>
              </a:rPr>
              <a:t> yakalanmıştır.</a:t>
            </a:r>
          </a:p>
        </p:txBody>
      </p:sp>
      <p:pic>
        <p:nvPicPr>
          <p:cNvPr id="8" name="Resim 7">
            <a:extLst>
              <a:ext uri="{FF2B5EF4-FFF2-40B4-BE49-F238E27FC236}">
                <a16:creationId xmlns:a16="http://schemas.microsoft.com/office/drawing/2014/main" id="{332418DA-E37A-47E7-BC6B-966110F301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195" y="1174772"/>
            <a:ext cx="3657600" cy="2440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8680965"/>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NARKOTİK SUÇLARLA MÜCADELE  ŞUBE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28646">
              <a:defRPr/>
            </a:pPr>
            <a:r>
              <a:rPr lang="tr-TR" sz="13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NARKOREHBER / EN İYİ NARKOTİK POLİSİ ANNE / NARKONOKTA</a:t>
            </a: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graphicFrame>
        <p:nvGraphicFramePr>
          <p:cNvPr id="3" name="Tablo 2">
            <a:extLst>
              <a:ext uri="{FF2B5EF4-FFF2-40B4-BE49-F238E27FC236}">
                <a16:creationId xmlns:a16="http://schemas.microsoft.com/office/drawing/2014/main" id="{F81B4F27-820D-49A8-A938-6224CB1AA382}"/>
              </a:ext>
            </a:extLst>
          </p:cNvPr>
          <p:cNvGraphicFramePr>
            <a:graphicFrameLocks noGrp="1"/>
          </p:cNvGraphicFramePr>
          <p:nvPr>
            <p:extLst>
              <p:ext uri="{D42A27DB-BD31-4B8C-83A1-F6EECF244321}">
                <p14:modId xmlns:p14="http://schemas.microsoft.com/office/powerpoint/2010/main" val="3974866280"/>
              </p:ext>
            </p:extLst>
          </p:nvPr>
        </p:nvGraphicFramePr>
        <p:xfrm>
          <a:off x="638960" y="1003528"/>
          <a:ext cx="10914078" cy="2880574"/>
        </p:xfrm>
        <a:graphic>
          <a:graphicData uri="http://schemas.openxmlformats.org/drawingml/2006/table">
            <a:tbl>
              <a:tblPr/>
              <a:tblGrid>
                <a:gridCol w="1385645">
                  <a:extLst>
                    <a:ext uri="{9D8B030D-6E8A-4147-A177-3AD203B41FA5}">
                      <a16:colId xmlns:a16="http://schemas.microsoft.com/office/drawing/2014/main" val="370786054"/>
                    </a:ext>
                  </a:extLst>
                </a:gridCol>
                <a:gridCol w="5061999">
                  <a:extLst>
                    <a:ext uri="{9D8B030D-6E8A-4147-A177-3AD203B41FA5}">
                      <a16:colId xmlns:a16="http://schemas.microsoft.com/office/drawing/2014/main" val="3903030364"/>
                    </a:ext>
                  </a:extLst>
                </a:gridCol>
                <a:gridCol w="4466434">
                  <a:extLst>
                    <a:ext uri="{9D8B030D-6E8A-4147-A177-3AD203B41FA5}">
                      <a16:colId xmlns:a16="http://schemas.microsoft.com/office/drawing/2014/main" val="972226854"/>
                    </a:ext>
                  </a:extLst>
                </a:gridCol>
              </a:tblGrid>
              <a:tr h="578452">
                <a:tc>
                  <a:txBody>
                    <a:bodyPr/>
                    <a:lstStyle/>
                    <a:p>
                      <a:pPr algn="ctr" fontAlgn="ctr"/>
                      <a:r>
                        <a:rPr lang="tr-TR" sz="1800" b="1" i="0" u="none" strike="noStrike">
                          <a:solidFill>
                            <a:srgbClr val="000000"/>
                          </a:solidFill>
                          <a:effectLst/>
                          <a:latin typeface="Times New Roman" panose="02020603050405020304" pitchFamily="18" charset="0"/>
                          <a:cs typeface="Times New Roman" panose="02020603050405020304" pitchFamily="18" charset="0"/>
                        </a:rPr>
                        <a:t>YILLAR</a:t>
                      </a:r>
                    </a:p>
                  </a:txBody>
                  <a:tcPr marL="8826" marR="8826" marT="882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9BC2E6"/>
                    </a:solidFill>
                  </a:tcPr>
                </a:tc>
                <a:tc>
                  <a:txBody>
                    <a:bodyPr/>
                    <a:lstStyle/>
                    <a:p>
                      <a:pPr algn="ctr" fontAlgn="ctr"/>
                      <a:r>
                        <a:rPr lang="tr-TR" sz="1800" b="1" i="0" u="none" strike="noStrike">
                          <a:solidFill>
                            <a:srgbClr val="000000"/>
                          </a:solidFill>
                          <a:effectLst/>
                          <a:latin typeface="Times New Roman" panose="02020603050405020304" pitchFamily="18" charset="0"/>
                          <a:cs typeface="Times New Roman" panose="02020603050405020304" pitchFamily="18" charset="0"/>
                        </a:rPr>
                        <a:t>NARKOREHBER</a:t>
                      </a:r>
                      <a:br>
                        <a:rPr lang="tr-TR" sz="1800" b="1" i="0" u="none" strike="noStrike">
                          <a:solidFill>
                            <a:srgbClr val="000000"/>
                          </a:solidFill>
                          <a:effectLst/>
                          <a:latin typeface="Times New Roman" panose="02020603050405020304" pitchFamily="18" charset="0"/>
                          <a:cs typeface="Times New Roman" panose="02020603050405020304" pitchFamily="18" charset="0"/>
                        </a:rPr>
                      </a:br>
                      <a:r>
                        <a:rPr lang="tr-TR" sz="1800" b="1" i="0" u="none" strike="noStrike">
                          <a:solidFill>
                            <a:srgbClr val="000000"/>
                          </a:solidFill>
                          <a:effectLst/>
                          <a:latin typeface="Times New Roman" panose="02020603050405020304" pitchFamily="18" charset="0"/>
                          <a:cs typeface="Times New Roman" panose="02020603050405020304" pitchFamily="18" charset="0"/>
                        </a:rPr>
                        <a:t>EN İYİ NARKOTİK POLİSİ ANNE</a:t>
                      </a:r>
                    </a:p>
                  </a:txBody>
                  <a:tcPr marL="8826" marR="8826" marT="882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9BC2E6"/>
                    </a:solidFill>
                  </a:tcPr>
                </a:tc>
                <a:tc>
                  <a:txBody>
                    <a:bodyPr/>
                    <a:lstStyle/>
                    <a:p>
                      <a:pPr algn="ctr" fontAlgn="ctr"/>
                      <a:r>
                        <a:rPr lang="tr-TR" sz="1800" b="1" i="0" u="none" strike="noStrike">
                          <a:solidFill>
                            <a:srgbClr val="000000"/>
                          </a:solidFill>
                          <a:effectLst/>
                          <a:latin typeface="Times New Roman" panose="02020603050405020304" pitchFamily="18" charset="0"/>
                          <a:cs typeface="Times New Roman" panose="02020603050405020304" pitchFamily="18" charset="0"/>
                        </a:rPr>
                        <a:t>NARKONOKTA</a:t>
                      </a:r>
                    </a:p>
                  </a:txBody>
                  <a:tcPr marL="8826" marR="8826" marT="882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9BC2E6"/>
                    </a:solidFill>
                  </a:tcPr>
                </a:tc>
                <a:extLst>
                  <a:ext uri="{0D108BD9-81ED-4DB2-BD59-A6C34878D82A}">
                    <a16:rowId xmlns:a16="http://schemas.microsoft.com/office/drawing/2014/main" val="2123142578"/>
                  </a:ext>
                </a:extLst>
              </a:tr>
              <a:tr h="1151061">
                <a:tc>
                  <a:txBody>
                    <a:bodyPr/>
                    <a:lstStyle/>
                    <a:p>
                      <a:pPr algn="ctr" fontAlgn="ctr"/>
                      <a:r>
                        <a:rPr lang="tr-TR" sz="1800" b="1" i="0" u="none" strike="noStrike">
                          <a:solidFill>
                            <a:srgbClr val="000000"/>
                          </a:solidFill>
                          <a:effectLst/>
                          <a:latin typeface="Times New Roman" panose="02020603050405020304" pitchFamily="18" charset="0"/>
                          <a:cs typeface="Times New Roman" panose="02020603050405020304" pitchFamily="18" charset="0"/>
                        </a:rPr>
                        <a:t>2022</a:t>
                      </a:r>
                    </a:p>
                  </a:txBody>
                  <a:tcPr marL="8826" marR="8826" marT="882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9BC2E6"/>
                    </a:solidFill>
                  </a:tcPr>
                </a:tc>
                <a:tc>
                  <a:txBody>
                    <a:bodyPr/>
                    <a:lstStyle/>
                    <a:p>
                      <a:pPr algn="ctr" fontAlgn="ctr"/>
                      <a:r>
                        <a:rPr lang="tr-TR" sz="1800" b="0" i="0" u="none" strike="noStrike" dirty="0">
                          <a:solidFill>
                            <a:srgbClr val="FF0000"/>
                          </a:solidFill>
                          <a:effectLst/>
                          <a:latin typeface="Times New Roman" panose="02020603050405020304" pitchFamily="18" charset="0"/>
                          <a:cs typeface="Times New Roman" panose="02020603050405020304" pitchFamily="18" charset="0"/>
                        </a:rPr>
                        <a:t>515</a:t>
                      </a:r>
                      <a:r>
                        <a:rPr lang="tr-TR" sz="1800" b="0" i="0" u="none" strike="noStrike" dirty="0">
                          <a:solidFill>
                            <a:srgbClr val="000000"/>
                          </a:solidFill>
                          <a:effectLst/>
                          <a:latin typeface="Times New Roman" panose="02020603050405020304" pitchFamily="18" charset="0"/>
                          <a:cs typeface="Times New Roman" panose="02020603050405020304" pitchFamily="18" charset="0"/>
                        </a:rPr>
                        <a:t> etkinlik ile </a:t>
                      </a:r>
                      <a:r>
                        <a:rPr lang="tr-TR" sz="1800" b="0" i="0" u="none" strike="noStrike" dirty="0">
                          <a:solidFill>
                            <a:srgbClr val="FF0000"/>
                          </a:solidFill>
                          <a:effectLst/>
                          <a:latin typeface="Times New Roman" panose="02020603050405020304" pitchFamily="18" charset="0"/>
                          <a:cs typeface="Times New Roman" panose="02020603050405020304" pitchFamily="18" charset="0"/>
                        </a:rPr>
                        <a:t>17.488 </a:t>
                      </a:r>
                      <a:r>
                        <a:rPr lang="tr-TR" sz="1800" b="0" i="0" u="none" strike="noStrike" dirty="0">
                          <a:solidFill>
                            <a:srgbClr val="000000"/>
                          </a:solidFill>
                          <a:effectLst/>
                          <a:latin typeface="Times New Roman" panose="02020603050405020304" pitchFamily="18" charset="0"/>
                          <a:cs typeface="Times New Roman" panose="02020603050405020304" pitchFamily="18" charset="0"/>
                        </a:rPr>
                        <a:t>vatandaşa ulaşılmıştır.</a:t>
                      </a:r>
                      <a:br>
                        <a:rPr lang="tr-TR" sz="1800" b="0" i="0" u="none" strike="noStrike" dirty="0">
                          <a:solidFill>
                            <a:srgbClr val="000000"/>
                          </a:solidFill>
                          <a:effectLst/>
                          <a:latin typeface="Times New Roman" panose="02020603050405020304" pitchFamily="18" charset="0"/>
                          <a:cs typeface="Times New Roman" panose="02020603050405020304" pitchFamily="18" charset="0"/>
                        </a:rPr>
                      </a:br>
                      <a:r>
                        <a:rPr lang="tr-TR" sz="1800" b="0" i="0" u="none" strike="noStrike" dirty="0">
                          <a:solidFill>
                            <a:srgbClr val="000000"/>
                          </a:solidFill>
                          <a:effectLst/>
                          <a:latin typeface="Times New Roman" panose="02020603050405020304" pitchFamily="18" charset="0"/>
                          <a:cs typeface="Times New Roman" panose="02020603050405020304" pitchFamily="18" charset="0"/>
                        </a:rPr>
                        <a:t>(</a:t>
                      </a:r>
                      <a:r>
                        <a:rPr lang="tr-TR" sz="1800" b="0" i="0" u="none" strike="noStrike" dirty="0">
                          <a:solidFill>
                            <a:srgbClr val="FF0000"/>
                          </a:solidFill>
                          <a:effectLst/>
                          <a:latin typeface="Times New Roman" panose="02020603050405020304" pitchFamily="18" charset="0"/>
                          <a:cs typeface="Times New Roman" panose="02020603050405020304" pitchFamily="18" charset="0"/>
                        </a:rPr>
                        <a:t>11.077 </a:t>
                      </a:r>
                      <a:r>
                        <a:rPr lang="tr-TR" sz="1800" b="0" i="0" u="none" strike="noStrike" dirty="0">
                          <a:solidFill>
                            <a:srgbClr val="000000"/>
                          </a:solidFill>
                          <a:effectLst/>
                          <a:latin typeface="Times New Roman" panose="02020603050405020304" pitchFamily="18" charset="0"/>
                          <a:cs typeface="Times New Roman" panose="02020603050405020304" pitchFamily="18" charset="0"/>
                        </a:rPr>
                        <a:t>anne ve anne adayı) </a:t>
                      </a:r>
                    </a:p>
                  </a:txBody>
                  <a:tcPr marL="8826" marR="8826" marT="8826" marB="0" anchor="ctr">
                    <a:lnL w="1270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dot"/>
                      <a:round/>
                      <a:headEnd type="none" w="med" len="med"/>
                      <a:tailEnd type="none" w="med" len="med"/>
                    </a:lnB>
                    <a:solidFill>
                      <a:srgbClr val="D6DCE4"/>
                    </a:solidFill>
                  </a:tcPr>
                </a:tc>
                <a:tc>
                  <a:txBody>
                    <a:bodyPr/>
                    <a:lstStyle/>
                    <a:p>
                      <a:pPr algn="ctr" fontAlgn="ctr"/>
                      <a:r>
                        <a:rPr lang="tr-TR" sz="1800" b="0" i="0" u="none" strike="noStrike" dirty="0">
                          <a:solidFill>
                            <a:srgbClr val="FF0000"/>
                          </a:solidFill>
                          <a:effectLst/>
                          <a:latin typeface="Times New Roman" panose="02020603050405020304" pitchFamily="18" charset="0"/>
                          <a:cs typeface="Times New Roman" panose="02020603050405020304" pitchFamily="18" charset="0"/>
                        </a:rPr>
                        <a:t>27</a:t>
                      </a:r>
                      <a:r>
                        <a:rPr lang="tr-TR" sz="1800" b="0" i="0" u="none" strike="noStrike" dirty="0">
                          <a:solidFill>
                            <a:srgbClr val="000000"/>
                          </a:solidFill>
                          <a:effectLst/>
                          <a:latin typeface="Times New Roman" panose="02020603050405020304" pitchFamily="18" charset="0"/>
                          <a:cs typeface="Times New Roman" panose="02020603050405020304" pitchFamily="18" charset="0"/>
                        </a:rPr>
                        <a:t> </a:t>
                      </a:r>
                      <a:r>
                        <a:rPr lang="tr-TR" sz="1800" b="0" i="0" u="none" strike="noStrike" dirty="0" err="1">
                          <a:solidFill>
                            <a:srgbClr val="000000"/>
                          </a:solidFill>
                          <a:effectLst/>
                          <a:latin typeface="Times New Roman" panose="02020603050405020304" pitchFamily="18" charset="0"/>
                          <a:cs typeface="Times New Roman" panose="02020603050405020304" pitchFamily="18" charset="0"/>
                        </a:rPr>
                        <a:t>Narkonokta</a:t>
                      </a:r>
                      <a:r>
                        <a:rPr lang="tr-TR" sz="1800" b="0" i="0" u="none" strike="noStrike" dirty="0">
                          <a:solidFill>
                            <a:srgbClr val="000000"/>
                          </a:solidFill>
                          <a:effectLst/>
                          <a:latin typeface="Times New Roman" panose="02020603050405020304" pitchFamily="18" charset="0"/>
                          <a:cs typeface="Times New Roman" panose="02020603050405020304" pitchFamily="18" charset="0"/>
                        </a:rPr>
                        <a:t> faaliyetiyle </a:t>
                      </a:r>
                      <a:r>
                        <a:rPr lang="tr-TR" sz="1800" b="0" i="0" u="none" strike="noStrike" dirty="0">
                          <a:solidFill>
                            <a:srgbClr val="FF0000"/>
                          </a:solidFill>
                          <a:effectLst/>
                          <a:latin typeface="Times New Roman" panose="02020603050405020304" pitchFamily="18" charset="0"/>
                          <a:cs typeface="Times New Roman" panose="02020603050405020304" pitchFamily="18" charset="0"/>
                        </a:rPr>
                        <a:t>33.191 </a:t>
                      </a:r>
                      <a:r>
                        <a:rPr lang="tr-TR" sz="1800" b="0" i="0" u="none" strike="noStrike" dirty="0">
                          <a:solidFill>
                            <a:srgbClr val="000000"/>
                          </a:solidFill>
                          <a:effectLst/>
                          <a:latin typeface="Times New Roman" panose="02020603050405020304" pitchFamily="18" charset="0"/>
                          <a:cs typeface="Times New Roman" panose="02020603050405020304" pitchFamily="18" charset="0"/>
                        </a:rPr>
                        <a:t>vatandaşımıza bilgilendirici el broşürleri verilmiştir.</a:t>
                      </a:r>
                    </a:p>
                  </a:txBody>
                  <a:tcPr marL="8826" marR="8826" marT="8826" marB="0" anchor="ctr">
                    <a:lnL w="6350" cap="flat" cmpd="sng" algn="ctr">
                      <a:solidFill>
                        <a:srgbClr val="808080"/>
                      </a:solidFill>
                      <a:prstDash val="dot"/>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dot"/>
                      <a:round/>
                      <a:headEnd type="none" w="med" len="med"/>
                      <a:tailEnd type="none" w="med" len="med"/>
                    </a:lnB>
                    <a:solidFill>
                      <a:srgbClr val="D6DCE4"/>
                    </a:solidFill>
                  </a:tcPr>
                </a:tc>
                <a:extLst>
                  <a:ext uri="{0D108BD9-81ED-4DB2-BD59-A6C34878D82A}">
                    <a16:rowId xmlns:a16="http://schemas.microsoft.com/office/drawing/2014/main" val="1770293133"/>
                  </a:ext>
                </a:extLst>
              </a:tr>
              <a:tr h="1151061">
                <a:tc>
                  <a:txBody>
                    <a:bodyPr/>
                    <a:lstStyle/>
                    <a:p>
                      <a:pPr algn="ctr" fontAlgn="ctr"/>
                      <a:r>
                        <a:rPr lang="tr-TR" sz="1800" b="1" i="0" u="none" strike="noStrike">
                          <a:solidFill>
                            <a:srgbClr val="000000"/>
                          </a:solidFill>
                          <a:effectLst/>
                          <a:latin typeface="Times New Roman" panose="02020603050405020304" pitchFamily="18" charset="0"/>
                          <a:cs typeface="Times New Roman" panose="02020603050405020304" pitchFamily="18" charset="0"/>
                        </a:rPr>
                        <a:t>2023</a:t>
                      </a:r>
                    </a:p>
                  </a:txBody>
                  <a:tcPr marL="8826" marR="8826" marT="8826"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9BC2E6"/>
                    </a:solidFill>
                  </a:tcPr>
                </a:tc>
                <a:tc>
                  <a:txBody>
                    <a:bodyPr/>
                    <a:lstStyle/>
                    <a:p>
                      <a:pPr algn="ctr" fontAlgn="ctr"/>
                      <a:r>
                        <a:rPr lang="tr-TR" sz="1800" b="0" i="0" u="none" strike="noStrike" dirty="0">
                          <a:solidFill>
                            <a:srgbClr val="FF0000"/>
                          </a:solidFill>
                          <a:effectLst/>
                          <a:latin typeface="Times New Roman" panose="02020603050405020304" pitchFamily="18" charset="0"/>
                          <a:cs typeface="Times New Roman" panose="02020603050405020304" pitchFamily="18" charset="0"/>
                        </a:rPr>
                        <a:t>585</a:t>
                      </a:r>
                      <a:r>
                        <a:rPr lang="tr-TR" sz="1800" b="0" i="0" u="none" strike="noStrike" dirty="0">
                          <a:solidFill>
                            <a:srgbClr val="000000"/>
                          </a:solidFill>
                          <a:effectLst/>
                          <a:latin typeface="Times New Roman" panose="02020603050405020304" pitchFamily="18" charset="0"/>
                          <a:cs typeface="Times New Roman" panose="02020603050405020304" pitchFamily="18" charset="0"/>
                        </a:rPr>
                        <a:t> etkinlik ile </a:t>
                      </a:r>
                      <a:r>
                        <a:rPr lang="tr-TR" sz="1800" b="0" i="0" u="none" strike="noStrike" dirty="0">
                          <a:solidFill>
                            <a:srgbClr val="FF0000"/>
                          </a:solidFill>
                          <a:effectLst/>
                          <a:latin typeface="Times New Roman" panose="02020603050405020304" pitchFamily="18" charset="0"/>
                          <a:cs typeface="Times New Roman" panose="02020603050405020304" pitchFamily="18" charset="0"/>
                        </a:rPr>
                        <a:t>27.778 </a:t>
                      </a:r>
                      <a:r>
                        <a:rPr lang="tr-TR" sz="1800" b="0" i="0" u="none" strike="noStrike" dirty="0">
                          <a:solidFill>
                            <a:srgbClr val="000000"/>
                          </a:solidFill>
                          <a:effectLst/>
                          <a:latin typeface="Times New Roman" panose="02020603050405020304" pitchFamily="18" charset="0"/>
                          <a:cs typeface="Times New Roman" panose="02020603050405020304" pitchFamily="18" charset="0"/>
                        </a:rPr>
                        <a:t>vatandaşa ulaşılmıştır.</a:t>
                      </a:r>
                      <a:br>
                        <a:rPr lang="tr-TR" sz="1800" b="0" i="0" u="none" strike="noStrike" dirty="0">
                          <a:solidFill>
                            <a:srgbClr val="000000"/>
                          </a:solidFill>
                          <a:effectLst/>
                          <a:latin typeface="Times New Roman" panose="02020603050405020304" pitchFamily="18" charset="0"/>
                          <a:cs typeface="Times New Roman" panose="02020603050405020304" pitchFamily="18" charset="0"/>
                        </a:rPr>
                      </a:br>
                      <a:r>
                        <a:rPr lang="tr-TR" sz="1800" b="0" i="0" u="none" strike="noStrike" dirty="0">
                          <a:solidFill>
                            <a:srgbClr val="000000"/>
                          </a:solidFill>
                          <a:effectLst/>
                          <a:latin typeface="Times New Roman" panose="02020603050405020304" pitchFamily="18" charset="0"/>
                          <a:cs typeface="Times New Roman" panose="02020603050405020304" pitchFamily="18" charset="0"/>
                        </a:rPr>
                        <a:t>(</a:t>
                      </a:r>
                      <a:r>
                        <a:rPr lang="tr-TR" sz="1800" b="0" i="0" u="none" strike="noStrike" dirty="0">
                          <a:solidFill>
                            <a:srgbClr val="FF0000"/>
                          </a:solidFill>
                          <a:effectLst/>
                          <a:latin typeface="Times New Roman" panose="02020603050405020304" pitchFamily="18" charset="0"/>
                          <a:cs typeface="Times New Roman" panose="02020603050405020304" pitchFamily="18" charset="0"/>
                        </a:rPr>
                        <a:t>12.611</a:t>
                      </a:r>
                      <a:r>
                        <a:rPr lang="tr-TR" sz="1800" b="0" i="0" u="none" strike="noStrike" dirty="0">
                          <a:solidFill>
                            <a:srgbClr val="000000"/>
                          </a:solidFill>
                          <a:effectLst/>
                          <a:latin typeface="Times New Roman" panose="02020603050405020304" pitchFamily="18" charset="0"/>
                          <a:cs typeface="Times New Roman" panose="02020603050405020304" pitchFamily="18" charset="0"/>
                        </a:rPr>
                        <a:t> anne ve anne adayı)</a:t>
                      </a:r>
                    </a:p>
                  </a:txBody>
                  <a:tcPr marL="8826" marR="8826" marT="8826" marB="0" anchor="ctr">
                    <a:lnL w="12700" cap="flat" cmpd="sng" algn="ctr">
                      <a:solidFill>
                        <a:srgbClr val="808080"/>
                      </a:solidFill>
                      <a:prstDash val="solid"/>
                      <a:round/>
                      <a:headEnd type="none" w="med" len="med"/>
                      <a:tailEnd type="none" w="med" len="med"/>
                    </a:lnL>
                    <a:lnR w="6350" cap="flat" cmpd="sng" algn="ctr">
                      <a:solidFill>
                        <a:srgbClr val="808080"/>
                      </a:solidFill>
                      <a:prstDash val="dot"/>
                      <a:round/>
                      <a:headEnd type="none" w="med" len="med"/>
                      <a:tailEnd type="none" w="med" len="med"/>
                    </a:lnR>
                    <a:lnT w="6350" cap="flat" cmpd="sng" algn="ctr">
                      <a:solidFill>
                        <a:srgbClr val="808080"/>
                      </a:solidFill>
                      <a:prstDash val="dot"/>
                      <a:round/>
                      <a:headEnd type="none" w="med" len="med"/>
                      <a:tailEnd type="none" w="med" len="med"/>
                    </a:lnT>
                    <a:lnB w="12700" cap="flat" cmpd="sng" algn="ctr">
                      <a:solidFill>
                        <a:srgbClr val="808080"/>
                      </a:solidFill>
                      <a:prstDash val="solid"/>
                      <a:round/>
                      <a:headEnd type="none" w="med" len="med"/>
                      <a:tailEnd type="none" w="med" len="med"/>
                    </a:lnB>
                    <a:solidFill>
                      <a:srgbClr val="DDEBF7"/>
                    </a:solidFill>
                  </a:tcPr>
                </a:tc>
                <a:tc>
                  <a:txBody>
                    <a:bodyPr/>
                    <a:lstStyle/>
                    <a:p>
                      <a:pPr algn="ctr" fontAlgn="ctr"/>
                      <a:r>
                        <a:rPr lang="tr-TR" sz="1800" b="0" i="0" u="none" strike="noStrike" dirty="0">
                          <a:solidFill>
                            <a:srgbClr val="FF0000"/>
                          </a:solidFill>
                          <a:effectLst/>
                          <a:latin typeface="Times New Roman" panose="02020603050405020304" pitchFamily="18" charset="0"/>
                          <a:cs typeface="Times New Roman" panose="02020603050405020304" pitchFamily="18" charset="0"/>
                        </a:rPr>
                        <a:t>48</a:t>
                      </a:r>
                      <a:r>
                        <a:rPr lang="tr-TR" sz="1800" b="0" i="0" u="none" strike="noStrike" dirty="0">
                          <a:solidFill>
                            <a:srgbClr val="000000"/>
                          </a:solidFill>
                          <a:effectLst/>
                          <a:latin typeface="Times New Roman" panose="02020603050405020304" pitchFamily="18" charset="0"/>
                          <a:cs typeface="Times New Roman" panose="02020603050405020304" pitchFamily="18" charset="0"/>
                        </a:rPr>
                        <a:t> </a:t>
                      </a:r>
                      <a:r>
                        <a:rPr lang="tr-TR" sz="1800" b="0" i="0" u="none" strike="noStrike" dirty="0" err="1">
                          <a:solidFill>
                            <a:srgbClr val="000000"/>
                          </a:solidFill>
                          <a:effectLst/>
                          <a:latin typeface="Times New Roman" panose="02020603050405020304" pitchFamily="18" charset="0"/>
                          <a:cs typeface="Times New Roman" panose="02020603050405020304" pitchFamily="18" charset="0"/>
                        </a:rPr>
                        <a:t>Narkonokta</a:t>
                      </a:r>
                      <a:r>
                        <a:rPr lang="tr-TR" sz="1800" b="0" i="0" u="none" strike="noStrike" dirty="0">
                          <a:solidFill>
                            <a:srgbClr val="000000"/>
                          </a:solidFill>
                          <a:effectLst/>
                          <a:latin typeface="Times New Roman" panose="02020603050405020304" pitchFamily="18" charset="0"/>
                          <a:cs typeface="Times New Roman" panose="02020603050405020304" pitchFamily="18" charset="0"/>
                        </a:rPr>
                        <a:t> faaliyetiyle </a:t>
                      </a:r>
                      <a:r>
                        <a:rPr lang="tr-TR" sz="1800" b="0" i="0" u="none" strike="noStrike" dirty="0">
                          <a:solidFill>
                            <a:srgbClr val="FF0000"/>
                          </a:solidFill>
                          <a:effectLst/>
                          <a:latin typeface="Times New Roman" panose="02020603050405020304" pitchFamily="18" charset="0"/>
                          <a:cs typeface="Times New Roman" panose="02020603050405020304" pitchFamily="18" charset="0"/>
                        </a:rPr>
                        <a:t>44.024</a:t>
                      </a:r>
                      <a:r>
                        <a:rPr lang="tr-TR" sz="1800" b="0" i="0" u="none" strike="noStrike" dirty="0">
                          <a:solidFill>
                            <a:srgbClr val="000000"/>
                          </a:solidFill>
                          <a:effectLst/>
                          <a:latin typeface="Times New Roman" panose="02020603050405020304" pitchFamily="18" charset="0"/>
                          <a:cs typeface="Times New Roman" panose="02020603050405020304" pitchFamily="18" charset="0"/>
                        </a:rPr>
                        <a:t> vatandaşımıza bilgilendirici el broşürleri verilmiştir.</a:t>
                      </a:r>
                    </a:p>
                  </a:txBody>
                  <a:tcPr marL="8826" marR="8826" marT="8826" marB="0" anchor="ctr">
                    <a:lnL w="6350" cap="flat" cmpd="sng" algn="ctr">
                      <a:solidFill>
                        <a:srgbClr val="808080"/>
                      </a:solidFill>
                      <a:prstDash val="dot"/>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dot"/>
                      <a:round/>
                      <a:headEnd type="none" w="med" len="med"/>
                      <a:tailEnd type="none" w="med" len="med"/>
                    </a:lnT>
                    <a:lnB w="12700" cap="flat" cmpd="sng" algn="ctr">
                      <a:solidFill>
                        <a:srgbClr val="808080"/>
                      </a:solidFill>
                      <a:prstDash val="solid"/>
                      <a:round/>
                      <a:headEnd type="none" w="med" len="med"/>
                      <a:tailEnd type="none" w="med" len="med"/>
                    </a:lnB>
                    <a:solidFill>
                      <a:srgbClr val="DDEBF7"/>
                    </a:solidFill>
                  </a:tcPr>
                </a:tc>
                <a:extLst>
                  <a:ext uri="{0D108BD9-81ED-4DB2-BD59-A6C34878D82A}">
                    <a16:rowId xmlns:a16="http://schemas.microsoft.com/office/drawing/2014/main" val="1706407139"/>
                  </a:ext>
                </a:extLst>
              </a:tr>
            </a:tbl>
          </a:graphicData>
        </a:graphic>
      </p:graphicFrame>
      <p:pic>
        <p:nvPicPr>
          <p:cNvPr id="6" name="Resim 5">
            <a:extLst>
              <a:ext uri="{FF2B5EF4-FFF2-40B4-BE49-F238E27FC236}">
                <a16:creationId xmlns:a16="http://schemas.microsoft.com/office/drawing/2014/main" id="{B9BE2C27-F65B-40F5-A239-078E19655ED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0192" y="4006901"/>
            <a:ext cx="4916712" cy="2771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Resim 7">
            <a:extLst>
              <a:ext uri="{FF2B5EF4-FFF2-40B4-BE49-F238E27FC236}">
                <a16:creationId xmlns:a16="http://schemas.microsoft.com/office/drawing/2014/main" id="{7581A486-9902-4A30-8974-A6757389892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960" y="4006901"/>
            <a:ext cx="4444768" cy="2771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2183950"/>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BİRİMLER</a:t>
            </a: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6" name="Metin kutusu 5"/>
          <p:cNvSpPr txBox="1"/>
          <p:nvPr/>
        </p:nvSpPr>
        <p:spPr>
          <a:xfrm>
            <a:off x="0" y="4077072"/>
            <a:ext cx="12192000" cy="1323439"/>
          </a:xfrm>
          <a:prstGeom prst="rect">
            <a:avLst/>
          </a:prstGeom>
          <a:noFill/>
        </p:spPr>
        <p:txBody>
          <a:bodyPr wrap="square" rtlCol="0">
            <a:spAutoFit/>
          </a:bodyPr>
          <a:lstStyle/>
          <a:p>
            <a:pPr algn="ctr"/>
            <a:r>
              <a:rPr lang="tr-TR" sz="4000" b="1" dirty="0">
                <a:solidFill>
                  <a:schemeClr val="accent5">
                    <a:lumMod val="50000"/>
                  </a:schemeClr>
                </a:solidFill>
              </a:rPr>
              <a:t>GÖÇMEN KAÇAKÇILIĞIYLA MÜC. VE HUDUT KAPILARI ŞUBE MÜDÜRLÜĞÜ</a:t>
            </a:r>
          </a:p>
        </p:txBody>
      </p:sp>
      <p:pic>
        <p:nvPicPr>
          <p:cNvPr id="8" name="Resim 7" descr="C:\Users\303742\Desktop\Erzincan logo - Kopy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7858" y="1436694"/>
            <a:ext cx="2556284" cy="2424354"/>
          </a:xfrm>
          <a:prstGeom prst="rect">
            <a:avLst/>
          </a:prstGeom>
          <a:noFill/>
          <a:ln>
            <a:noFill/>
          </a:ln>
        </p:spPr>
      </p:pic>
    </p:spTree>
    <p:extLst>
      <p:ext uri="{BB962C8B-B14F-4D97-AF65-F5344CB8AC3E}">
        <p14:creationId xmlns:p14="http://schemas.microsoft.com/office/powerpoint/2010/main" val="486955744"/>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9844C29C-4AA5-4CC6-895C-0E3435F3979E}"/>
              </a:ext>
            </a:extLst>
          </p:cNvPr>
          <p:cNvSpPr>
            <a:spLocks noGrp="1"/>
          </p:cNvSpPr>
          <p:nvPr>
            <p:ph type="sldNum" sz="quarter" idx="12"/>
          </p:nvPr>
        </p:nvSpPr>
        <p:spPr/>
        <p:txBody>
          <a:bodyPr/>
          <a:lstStyle/>
          <a:p>
            <a:pPr>
              <a:defRPr/>
            </a:pPr>
            <a:fld id="{9E88167B-FA83-4202-B072-EBB8F9AA5883}" type="slidenum">
              <a:rPr lang="tr-TR" smtClean="0"/>
              <a:pPr>
                <a:defRPr/>
              </a:pPr>
              <a:t>33</a:t>
            </a:fld>
            <a:endParaRPr lang="tr-TR"/>
          </a:p>
        </p:txBody>
      </p:sp>
      <p:sp>
        <p:nvSpPr>
          <p:cNvPr id="3" name="İçerik Yer Tutucusu 2">
            <a:extLst>
              <a:ext uri="{FF2B5EF4-FFF2-40B4-BE49-F238E27FC236}">
                <a16:creationId xmlns:a16="http://schemas.microsoft.com/office/drawing/2014/main" id="{4AD610E2-5D30-407A-AA50-37139B6098FE}"/>
              </a:ext>
            </a:extLst>
          </p:cNvPr>
          <p:cNvSpPr>
            <a:spLocks noGrp="1"/>
          </p:cNvSpPr>
          <p:nvPr>
            <p:ph idx="13"/>
          </p:nvPr>
        </p:nvSpPr>
        <p:spPr/>
        <p:txBody>
          <a:bodyPr/>
          <a:lstStyle/>
          <a:p>
            <a:endParaRPr lang="tr-TR" dirty="0"/>
          </a:p>
        </p:txBody>
      </p:sp>
      <p:pic>
        <p:nvPicPr>
          <p:cNvPr id="4" name="Resim 3">
            <a:extLst>
              <a:ext uri="{FF2B5EF4-FFF2-40B4-BE49-F238E27FC236}">
                <a16:creationId xmlns:a16="http://schemas.microsoft.com/office/drawing/2014/main" id="{CAEF1228-5BDB-4435-AED2-0102BEA77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60696" cy="6858000"/>
          </a:xfrm>
          <a:prstGeom prst="rect">
            <a:avLst/>
          </a:prstGeom>
        </p:spPr>
      </p:pic>
    </p:spTree>
    <p:extLst>
      <p:ext uri="{BB962C8B-B14F-4D97-AF65-F5344CB8AC3E}">
        <p14:creationId xmlns:p14="http://schemas.microsoft.com/office/powerpoint/2010/main" val="3025284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EB079E80-AEF0-433D-946A-AEF9FA8F2092}"/>
              </a:ext>
            </a:extLst>
          </p:cNvPr>
          <p:cNvSpPr>
            <a:spLocks noGrp="1"/>
          </p:cNvSpPr>
          <p:nvPr>
            <p:ph type="sldNum" sz="quarter" idx="12"/>
          </p:nvPr>
        </p:nvSpPr>
        <p:spPr/>
        <p:txBody>
          <a:bodyPr/>
          <a:lstStyle/>
          <a:p>
            <a:pPr>
              <a:defRPr/>
            </a:pPr>
            <a:fld id="{9E88167B-FA83-4202-B072-EBB8F9AA5883}" type="slidenum">
              <a:rPr lang="tr-TR" smtClean="0"/>
              <a:pPr>
                <a:defRPr/>
              </a:pPr>
              <a:t>34</a:t>
            </a:fld>
            <a:endParaRPr lang="tr-TR"/>
          </a:p>
        </p:txBody>
      </p:sp>
      <p:graphicFrame>
        <p:nvGraphicFramePr>
          <p:cNvPr id="4" name="Tablo 3">
            <a:extLst>
              <a:ext uri="{FF2B5EF4-FFF2-40B4-BE49-F238E27FC236}">
                <a16:creationId xmlns:a16="http://schemas.microsoft.com/office/drawing/2014/main" id="{36611358-2814-4D8B-92F5-CE6A6398F48C}"/>
              </a:ext>
            </a:extLst>
          </p:cNvPr>
          <p:cNvGraphicFramePr>
            <a:graphicFrameLocks noGrp="1"/>
          </p:cNvGraphicFramePr>
          <p:nvPr>
            <p:extLst>
              <p:ext uri="{D42A27DB-BD31-4B8C-83A1-F6EECF244321}">
                <p14:modId xmlns:p14="http://schemas.microsoft.com/office/powerpoint/2010/main" val="878763367"/>
              </p:ext>
            </p:extLst>
          </p:nvPr>
        </p:nvGraphicFramePr>
        <p:xfrm>
          <a:off x="191344" y="2132856"/>
          <a:ext cx="11881324" cy="4104456"/>
        </p:xfrm>
        <a:graphic>
          <a:graphicData uri="http://schemas.openxmlformats.org/drawingml/2006/table">
            <a:tbl>
              <a:tblPr firstRow="1" bandRow="1">
                <a:tableStyleId>{5C22544A-7EE6-4342-B048-85BDC9FD1C3A}</a:tableStyleId>
              </a:tblPr>
              <a:tblGrid>
                <a:gridCol w="1043465">
                  <a:extLst>
                    <a:ext uri="{9D8B030D-6E8A-4147-A177-3AD203B41FA5}">
                      <a16:colId xmlns:a16="http://schemas.microsoft.com/office/drawing/2014/main" val="20000"/>
                    </a:ext>
                  </a:extLst>
                </a:gridCol>
                <a:gridCol w="794456">
                  <a:extLst>
                    <a:ext uri="{9D8B030D-6E8A-4147-A177-3AD203B41FA5}">
                      <a16:colId xmlns:a16="http://schemas.microsoft.com/office/drawing/2014/main" val="20001"/>
                    </a:ext>
                  </a:extLst>
                </a:gridCol>
                <a:gridCol w="834583">
                  <a:extLst>
                    <a:ext uri="{9D8B030D-6E8A-4147-A177-3AD203B41FA5}">
                      <a16:colId xmlns:a16="http://schemas.microsoft.com/office/drawing/2014/main" val="20002"/>
                    </a:ext>
                  </a:extLst>
                </a:gridCol>
                <a:gridCol w="1388428">
                  <a:extLst>
                    <a:ext uri="{9D8B030D-6E8A-4147-A177-3AD203B41FA5}">
                      <a16:colId xmlns:a16="http://schemas.microsoft.com/office/drawing/2014/main" val="20003"/>
                    </a:ext>
                  </a:extLst>
                </a:gridCol>
                <a:gridCol w="977550">
                  <a:extLst>
                    <a:ext uri="{9D8B030D-6E8A-4147-A177-3AD203B41FA5}">
                      <a16:colId xmlns:a16="http://schemas.microsoft.com/office/drawing/2014/main" val="20008"/>
                    </a:ext>
                  </a:extLst>
                </a:gridCol>
                <a:gridCol w="902352">
                  <a:extLst>
                    <a:ext uri="{9D8B030D-6E8A-4147-A177-3AD203B41FA5}">
                      <a16:colId xmlns:a16="http://schemas.microsoft.com/office/drawing/2014/main" val="20004"/>
                    </a:ext>
                  </a:extLst>
                </a:gridCol>
                <a:gridCol w="977550">
                  <a:extLst>
                    <a:ext uri="{9D8B030D-6E8A-4147-A177-3AD203B41FA5}">
                      <a16:colId xmlns:a16="http://schemas.microsoft.com/office/drawing/2014/main" val="20005"/>
                    </a:ext>
                  </a:extLst>
                </a:gridCol>
                <a:gridCol w="977550">
                  <a:extLst>
                    <a:ext uri="{9D8B030D-6E8A-4147-A177-3AD203B41FA5}">
                      <a16:colId xmlns:a16="http://schemas.microsoft.com/office/drawing/2014/main" val="20006"/>
                    </a:ext>
                  </a:extLst>
                </a:gridCol>
                <a:gridCol w="977550">
                  <a:extLst>
                    <a:ext uri="{9D8B030D-6E8A-4147-A177-3AD203B41FA5}">
                      <a16:colId xmlns:a16="http://schemas.microsoft.com/office/drawing/2014/main" val="2144578234"/>
                    </a:ext>
                  </a:extLst>
                </a:gridCol>
                <a:gridCol w="902352">
                  <a:extLst>
                    <a:ext uri="{9D8B030D-6E8A-4147-A177-3AD203B41FA5}">
                      <a16:colId xmlns:a16="http://schemas.microsoft.com/office/drawing/2014/main" val="20007"/>
                    </a:ext>
                  </a:extLst>
                </a:gridCol>
                <a:gridCol w="1052744">
                  <a:extLst>
                    <a:ext uri="{9D8B030D-6E8A-4147-A177-3AD203B41FA5}">
                      <a16:colId xmlns:a16="http://schemas.microsoft.com/office/drawing/2014/main" val="2282467574"/>
                    </a:ext>
                  </a:extLst>
                </a:gridCol>
                <a:gridCol w="1052744">
                  <a:extLst>
                    <a:ext uri="{9D8B030D-6E8A-4147-A177-3AD203B41FA5}">
                      <a16:colId xmlns:a16="http://schemas.microsoft.com/office/drawing/2014/main" val="1670172314"/>
                    </a:ext>
                  </a:extLst>
                </a:gridCol>
              </a:tblGrid>
              <a:tr h="1375038">
                <a:tc>
                  <a:txBody>
                    <a:bodyPr/>
                    <a:lstStyle/>
                    <a:p>
                      <a:pPr algn="ctr">
                        <a:spcAft>
                          <a:spcPts val="0"/>
                        </a:spcAft>
                      </a:pPr>
                      <a:r>
                        <a:rPr lang="tr-TR" sz="1100" dirty="0">
                          <a:effectLst/>
                          <a:latin typeface="Cambria" panose="02040503050406030204" pitchFamily="18" charset="0"/>
                          <a:ea typeface="Cambria" panose="02040503050406030204" pitchFamily="18" charset="0"/>
                          <a:cs typeface="Arial" panose="020B0604020202020204" pitchFamily="34" charset="0"/>
                        </a:rPr>
                        <a:t>YILLAR</a:t>
                      </a:r>
                      <a:endParaRPr lang="tr-TR" sz="900" dirty="0">
                        <a:effectLst/>
                        <a:latin typeface="Cambria" panose="02040503050406030204" pitchFamily="18" charset="0"/>
                        <a:ea typeface="Cambria" panose="02040503050406030204" pitchFamily="18" charset="0"/>
                        <a:cs typeface="Arial" panose="020B0604020202020204" pitchFamily="34" charset="0"/>
                      </a:endParaRPr>
                    </a:p>
                  </a:txBody>
                  <a:tcPr marL="74295" marR="74295" marT="37148" marB="37148" anchor="ctr"/>
                </a:tc>
                <a:tc>
                  <a:txBody>
                    <a:bodyPr/>
                    <a:lstStyle/>
                    <a:p>
                      <a:pPr algn="ctr">
                        <a:spcAft>
                          <a:spcPts val="0"/>
                        </a:spcAft>
                      </a:pPr>
                      <a:r>
                        <a:rPr lang="tr-TR" sz="1300" b="1" dirty="0">
                          <a:effectLst/>
                          <a:latin typeface="Cambria" panose="02040503050406030204" pitchFamily="18" charset="0"/>
                          <a:ea typeface="Cambria" panose="02040503050406030204" pitchFamily="18" charset="0"/>
                          <a:cs typeface="Arial" panose="020B0604020202020204" pitchFamily="34" charset="0"/>
                        </a:rPr>
                        <a:t>Olay Sayısı</a:t>
                      </a:r>
                      <a:endParaRPr lang="tr-TR" sz="900" b="1" dirty="0">
                        <a:effectLst/>
                        <a:latin typeface="Cambria" panose="02040503050406030204" pitchFamily="18" charset="0"/>
                        <a:ea typeface="Cambria" panose="02040503050406030204" pitchFamily="18" charset="0"/>
                        <a:cs typeface="Arial" panose="020B0604020202020204" pitchFamily="34" charset="0"/>
                      </a:endParaRPr>
                    </a:p>
                  </a:txBody>
                  <a:tcPr marL="74295" marR="74295" marT="37148" marB="37148" anchor="ctr"/>
                </a:tc>
                <a:tc>
                  <a:txBody>
                    <a:bodyPr/>
                    <a:lstStyle/>
                    <a:p>
                      <a:pPr algn="ctr">
                        <a:spcAft>
                          <a:spcPts val="0"/>
                        </a:spcAft>
                      </a:pPr>
                      <a:r>
                        <a:rPr lang="tr-TR" sz="1300" b="1" dirty="0">
                          <a:effectLst/>
                          <a:latin typeface="Cambria" panose="02040503050406030204" pitchFamily="18" charset="0"/>
                          <a:ea typeface="Cambria" panose="02040503050406030204" pitchFamily="18" charset="0"/>
                          <a:cs typeface="Arial" panose="020B0604020202020204" pitchFamily="34" charset="0"/>
                        </a:rPr>
                        <a:t>Faili Meçhul</a:t>
                      </a:r>
                    </a:p>
                  </a:txBody>
                  <a:tcPr marL="74295" marR="74295" marT="37148" marB="37148" anchor="ctr"/>
                </a:tc>
                <a:tc>
                  <a:txBody>
                    <a:bodyPr/>
                    <a:lstStyle/>
                    <a:p>
                      <a:pPr algn="ctr">
                        <a:spcAft>
                          <a:spcPts val="0"/>
                        </a:spcAft>
                      </a:pPr>
                      <a:r>
                        <a:rPr lang="tr-TR" sz="1300" b="1" dirty="0">
                          <a:solidFill>
                            <a:schemeClr val="bg1">
                              <a:lumMod val="95000"/>
                            </a:schemeClr>
                          </a:solidFill>
                          <a:effectLst/>
                          <a:latin typeface="Cambria" panose="02040503050406030204" pitchFamily="18" charset="0"/>
                          <a:ea typeface="Cambria" panose="02040503050406030204" pitchFamily="18" charset="0"/>
                          <a:cs typeface="Arial" panose="020B0604020202020204" pitchFamily="34" charset="0"/>
                        </a:rPr>
                        <a:t>Aydınlatma Oranı</a:t>
                      </a:r>
                    </a:p>
                  </a:txBody>
                  <a:tcPr marL="74295" marR="74295" marT="37148" marB="37148" anchor="ctr">
                    <a:solidFill>
                      <a:schemeClr val="accent1"/>
                    </a:solidFill>
                  </a:tcPr>
                </a:tc>
                <a:tc>
                  <a:txBody>
                    <a:bodyPr/>
                    <a:lstStyle/>
                    <a:p>
                      <a:pPr algn="ctr">
                        <a:spcAft>
                          <a:spcPts val="0"/>
                        </a:spcAft>
                      </a:pPr>
                      <a:r>
                        <a:rPr lang="tr-TR" sz="1300" b="1" dirty="0">
                          <a:effectLst/>
                          <a:latin typeface="Cambria" panose="02040503050406030204" pitchFamily="18" charset="0"/>
                          <a:ea typeface="Cambria" panose="02040503050406030204" pitchFamily="18" charset="0"/>
                          <a:cs typeface="Arial" panose="020B0604020202020204" pitchFamily="34" charset="0"/>
                        </a:rPr>
                        <a:t>Adli Olaylarda Yakalanan Düzensiz Göçmen</a:t>
                      </a:r>
                    </a:p>
                  </a:txBody>
                  <a:tcPr marL="74295" marR="74295" marT="37148" marB="37148" anchor="ctr"/>
                </a:tc>
                <a:tc>
                  <a:txBody>
                    <a:bodyPr/>
                    <a:lstStyle/>
                    <a:p>
                      <a:pPr algn="ctr">
                        <a:spcAft>
                          <a:spcPts val="0"/>
                        </a:spcAft>
                      </a:pPr>
                      <a:r>
                        <a:rPr lang="tr-TR" sz="1300" b="1" dirty="0">
                          <a:effectLst/>
                          <a:latin typeface="Cambria" panose="02040503050406030204" pitchFamily="18" charset="0"/>
                          <a:ea typeface="Cambria" panose="02040503050406030204" pitchFamily="18" charset="0"/>
                          <a:cs typeface="Arial" panose="020B0604020202020204" pitchFamily="34" charset="0"/>
                        </a:rPr>
                        <a:t>Şüpheli Sayısı</a:t>
                      </a:r>
                      <a:endParaRPr lang="tr-TR" sz="900" b="1" dirty="0">
                        <a:effectLst/>
                        <a:latin typeface="Cambria" panose="02040503050406030204" pitchFamily="18" charset="0"/>
                        <a:ea typeface="Cambria" panose="02040503050406030204" pitchFamily="18" charset="0"/>
                        <a:cs typeface="Arial" panose="020B0604020202020204" pitchFamily="34" charset="0"/>
                      </a:endParaRPr>
                    </a:p>
                  </a:txBody>
                  <a:tcPr marL="74295" marR="74295" marT="37148" marB="37148" anchor="ctr"/>
                </a:tc>
                <a:tc>
                  <a:txBody>
                    <a:bodyPr/>
                    <a:lstStyle/>
                    <a:p>
                      <a:pPr algn="ctr">
                        <a:spcAft>
                          <a:spcPts val="0"/>
                        </a:spcAft>
                      </a:pPr>
                      <a:r>
                        <a:rPr lang="tr-TR" sz="1100" b="1" dirty="0">
                          <a:effectLst/>
                          <a:latin typeface="Cambria" panose="02040503050406030204" pitchFamily="18" charset="0"/>
                          <a:ea typeface="Cambria" panose="02040503050406030204" pitchFamily="18" charset="0"/>
                          <a:cs typeface="Arial" panose="020B0604020202020204" pitchFamily="34" charset="0"/>
                        </a:rPr>
                        <a:t>TUTUKLU</a:t>
                      </a:r>
                    </a:p>
                  </a:txBody>
                  <a:tcPr marL="74295" marR="74295" marT="37148" marB="37148" anchor="ctr"/>
                </a:tc>
                <a:tc>
                  <a:txBody>
                    <a:bodyPr/>
                    <a:lstStyle/>
                    <a:p>
                      <a:pPr algn="ctr">
                        <a:spcAft>
                          <a:spcPts val="0"/>
                        </a:spcAft>
                      </a:pPr>
                      <a:r>
                        <a:rPr lang="tr-TR" sz="1100" b="1" dirty="0">
                          <a:effectLst/>
                          <a:latin typeface="Cambria" panose="02040503050406030204" pitchFamily="18" charset="0"/>
                          <a:ea typeface="Cambria" panose="02040503050406030204" pitchFamily="18" charset="0"/>
                          <a:cs typeface="Arial" panose="020B0604020202020204" pitchFamily="34" charset="0"/>
                        </a:rPr>
                        <a:t>ADLİ KONTROL</a:t>
                      </a:r>
                    </a:p>
                  </a:txBody>
                  <a:tcPr marL="74295" marR="74295" marT="37148" marB="37148" anchor="ctr"/>
                </a:tc>
                <a:tc>
                  <a:txBody>
                    <a:bodyPr/>
                    <a:lstStyle/>
                    <a:p>
                      <a:pPr algn="ctr">
                        <a:spcAft>
                          <a:spcPts val="0"/>
                        </a:spcAft>
                      </a:pPr>
                      <a:r>
                        <a:rPr lang="tr-TR" sz="1100" b="1" dirty="0">
                          <a:solidFill>
                            <a:schemeClr val="bg1">
                              <a:lumMod val="95000"/>
                            </a:schemeClr>
                          </a:solidFill>
                          <a:effectLst/>
                          <a:latin typeface="Cambria" panose="02040503050406030204" pitchFamily="18" charset="0"/>
                          <a:ea typeface="Cambria" panose="02040503050406030204" pitchFamily="18" charset="0"/>
                          <a:cs typeface="Arial" panose="020B0604020202020204" pitchFamily="34" charset="0"/>
                        </a:rPr>
                        <a:t>TUTUKLU ORANI</a:t>
                      </a:r>
                    </a:p>
                  </a:txBody>
                  <a:tcPr marL="74295" marR="74295" marT="37148" marB="37148" anchor="ctr">
                    <a:solidFill>
                      <a:schemeClr val="accent1"/>
                    </a:solidFill>
                  </a:tcPr>
                </a:tc>
                <a:tc>
                  <a:txBody>
                    <a:bodyPr/>
                    <a:lstStyle/>
                    <a:p>
                      <a:pPr algn="ctr">
                        <a:spcAft>
                          <a:spcPts val="0"/>
                        </a:spcAft>
                      </a:pPr>
                      <a:r>
                        <a:rPr lang="tr-TR" sz="1100" b="1" dirty="0">
                          <a:effectLst/>
                          <a:latin typeface="Cambria" panose="02040503050406030204" pitchFamily="18" charset="0"/>
                          <a:ea typeface="Cambria" panose="02040503050406030204" pitchFamily="18" charset="0"/>
                          <a:cs typeface="Arial" panose="020B0604020202020204" pitchFamily="34" charset="0"/>
                        </a:rPr>
                        <a:t>SERBEST</a:t>
                      </a:r>
                    </a:p>
                  </a:txBody>
                  <a:tcPr marL="74295" marR="74295" marT="37148" marB="37148" anchor="ctr"/>
                </a:tc>
                <a:tc>
                  <a:txBody>
                    <a:bodyPr/>
                    <a:lstStyle/>
                    <a:p>
                      <a:pPr algn="ctr">
                        <a:spcAft>
                          <a:spcPts val="0"/>
                        </a:spcAft>
                      </a:pPr>
                      <a:r>
                        <a:rPr lang="tr-TR" sz="1100" b="1" dirty="0">
                          <a:effectLst/>
                          <a:latin typeface="Cambria" panose="02040503050406030204" pitchFamily="18" charset="0"/>
                          <a:ea typeface="Cambria" panose="02040503050406030204" pitchFamily="18" charset="0"/>
                          <a:cs typeface="Arial" panose="020B0604020202020204" pitchFamily="34" charset="0"/>
                        </a:rPr>
                        <a:t>FAİLİ FİRAR</a:t>
                      </a:r>
                    </a:p>
                  </a:txBody>
                  <a:tcPr marL="74295" marR="74295" marT="37148" marB="37148" anchor="ctr"/>
                </a:tc>
                <a:tc>
                  <a:txBody>
                    <a:bodyPr/>
                    <a:lstStyle/>
                    <a:p>
                      <a:pPr algn="ctr">
                        <a:spcAft>
                          <a:spcPts val="0"/>
                        </a:spcAft>
                      </a:pPr>
                      <a:r>
                        <a:rPr lang="tr-TR" sz="1100" b="1" dirty="0">
                          <a:effectLst/>
                          <a:latin typeface="Cambria" panose="02040503050406030204" pitchFamily="18" charset="0"/>
                          <a:ea typeface="Cambria" panose="02040503050406030204" pitchFamily="18" charset="0"/>
                          <a:cs typeface="Arial" panose="020B0604020202020204" pitchFamily="34" charset="0"/>
                        </a:rPr>
                        <a:t>FAİLİ MEÇHUL</a:t>
                      </a:r>
                    </a:p>
                  </a:txBody>
                  <a:tcPr marL="74295" marR="74295" marT="37148" marB="37148" anchor="ctr"/>
                </a:tc>
                <a:extLst>
                  <a:ext uri="{0D108BD9-81ED-4DB2-BD59-A6C34878D82A}">
                    <a16:rowId xmlns:a16="http://schemas.microsoft.com/office/drawing/2014/main" val="10000"/>
                  </a:ext>
                </a:extLst>
              </a:tr>
              <a:tr h="1364709">
                <a:tc>
                  <a:txBody>
                    <a:bodyPr/>
                    <a:lstStyle/>
                    <a:p>
                      <a:pPr algn="ct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2022</a:t>
                      </a:r>
                    </a:p>
                  </a:txBody>
                  <a:tcPr marL="74295" marR="74295" marT="37148" marB="37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34</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%100</a:t>
                      </a: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231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81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40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16</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%50</a:t>
                      </a: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25</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a:t>
                      </a:r>
                    </a:p>
                  </a:txBody>
                  <a:tcPr anchor="ctr"/>
                </a:tc>
                <a:tc>
                  <a:txBody>
                    <a:bodyPr/>
                    <a:lstStyle/>
                    <a:p>
                      <a:pPr algn="ctr"/>
                      <a:r>
                        <a:rPr kumimoji="0" lang="tr-TR" sz="16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p>
                  </a:txBody>
                  <a:tcPr anchor="ctr"/>
                </a:tc>
                <a:extLst>
                  <a:ext uri="{0D108BD9-81ED-4DB2-BD59-A6C34878D82A}">
                    <a16:rowId xmlns:a16="http://schemas.microsoft.com/office/drawing/2014/main" val="3011994140"/>
                  </a:ext>
                </a:extLst>
              </a:tr>
              <a:tr h="1364709">
                <a:tc>
                  <a:txBody>
                    <a:bodyPr/>
                    <a:lstStyle/>
                    <a:p>
                      <a:pPr algn="ct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2023</a:t>
                      </a:r>
                    </a:p>
                  </a:txBody>
                  <a:tcPr marL="74295" marR="74295" marT="37148" marB="3714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46</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%100</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395</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79</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39</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26</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%50</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14</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a:t>
                      </a:r>
                    </a:p>
                  </a:txBody>
                  <a:tcPr anchor="ctr"/>
                </a:tc>
                <a:tc>
                  <a:txBody>
                    <a:bodyPr/>
                    <a:lstStyle/>
                    <a:p>
                      <a:pPr algn="ctr"/>
                      <a:r>
                        <a:rPr kumimoji="0" lang="tr-TR" sz="16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p>
                  </a:txBody>
                  <a:tcPr anchor="ctr"/>
                </a:tc>
                <a:extLst>
                  <a:ext uri="{0D108BD9-81ED-4DB2-BD59-A6C34878D82A}">
                    <a16:rowId xmlns:a16="http://schemas.microsoft.com/office/drawing/2014/main" val="380713819"/>
                  </a:ext>
                </a:extLst>
              </a:tr>
            </a:tbl>
          </a:graphicData>
        </a:graphic>
      </p:graphicFrame>
      <p:sp>
        <p:nvSpPr>
          <p:cNvPr id="6" name="Başlık 3">
            <a:extLst>
              <a:ext uri="{FF2B5EF4-FFF2-40B4-BE49-F238E27FC236}">
                <a16:creationId xmlns:a16="http://schemas.microsoft.com/office/drawing/2014/main" id="{6C086892-4C78-4D8A-BA7F-413668895F58}"/>
              </a:ext>
            </a:extLst>
          </p:cNvPr>
          <p:cNvSpPr txBox="1">
            <a:spLocks/>
          </p:cNvSpPr>
          <p:nvPr/>
        </p:nvSpPr>
        <p:spPr>
          <a:xfrm>
            <a:off x="2094422" y="1275023"/>
            <a:ext cx="8003155" cy="654491"/>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tr-TR" b="1" dirty="0">
              <a:latin typeface="Cambria" panose="02040503050406030204" pitchFamily="18" charset="0"/>
              <a:ea typeface="Cambria" panose="02040503050406030204" pitchFamily="18" charset="0"/>
              <a:cs typeface="Times New Roman" panose="02020603050405020304" pitchFamily="18" charset="0"/>
            </a:endParaRPr>
          </a:p>
          <a:p>
            <a:pPr algn="ctr"/>
            <a:r>
              <a:rPr lang="tr-TR" sz="8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ADLİ YÖNDEN</a:t>
            </a:r>
          </a:p>
        </p:txBody>
      </p:sp>
      <p:sp>
        <p:nvSpPr>
          <p:cNvPr id="5"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400" b="1" dirty="0">
                <a:solidFill>
                  <a:schemeClr val="bg1"/>
                </a:solidFill>
              </a:rPr>
              <a:t>    GÖÇMEN KAÇAKÇILIĞIYLA MÜC. VE HUDUT KAPILARI ŞUBE MÜDÜRLÜĞÜ</a:t>
            </a:r>
          </a:p>
        </p:txBody>
      </p:sp>
      <p:sp>
        <p:nvSpPr>
          <p:cNvPr id="7"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İŞLEMLER</a:t>
            </a:r>
          </a:p>
        </p:txBody>
      </p:sp>
      <p:pic>
        <p:nvPicPr>
          <p:cNvPr id="8" name="Resim 7"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Tree>
    <p:extLst>
      <p:ext uri="{BB962C8B-B14F-4D97-AF65-F5344CB8AC3E}">
        <p14:creationId xmlns:p14="http://schemas.microsoft.com/office/powerpoint/2010/main" val="1987609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BİRİMLER</a:t>
            </a: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6" name="Metin kutusu 5"/>
          <p:cNvSpPr txBox="1"/>
          <p:nvPr/>
        </p:nvSpPr>
        <p:spPr>
          <a:xfrm>
            <a:off x="0" y="4077072"/>
            <a:ext cx="12192000" cy="707886"/>
          </a:xfrm>
          <a:prstGeom prst="rect">
            <a:avLst/>
          </a:prstGeom>
          <a:noFill/>
        </p:spPr>
        <p:txBody>
          <a:bodyPr wrap="square" rtlCol="0">
            <a:spAutoFit/>
          </a:bodyPr>
          <a:lstStyle/>
          <a:p>
            <a:pPr algn="ctr"/>
            <a:r>
              <a:rPr lang="tr-TR" sz="4000" b="1" dirty="0">
                <a:solidFill>
                  <a:schemeClr val="accent5">
                    <a:lumMod val="50000"/>
                  </a:schemeClr>
                </a:solidFill>
              </a:rPr>
              <a:t>TERÖRLE MÜCADELE ŞUBE MÜDÜRLÜĞÜ</a:t>
            </a:r>
          </a:p>
        </p:txBody>
      </p:sp>
      <p:pic>
        <p:nvPicPr>
          <p:cNvPr id="8" name="Resim 7" descr="C:\Users\303742\Desktop\Erzincan logo - Kopy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7858" y="1436694"/>
            <a:ext cx="2556284" cy="2424354"/>
          </a:xfrm>
          <a:prstGeom prst="rect">
            <a:avLst/>
          </a:prstGeom>
          <a:noFill/>
          <a:ln>
            <a:noFill/>
          </a:ln>
        </p:spPr>
      </p:pic>
    </p:spTree>
    <p:extLst>
      <p:ext uri="{BB962C8B-B14F-4D97-AF65-F5344CB8AC3E}">
        <p14:creationId xmlns:p14="http://schemas.microsoft.com/office/powerpoint/2010/main" val="3254029244"/>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3548372A-8674-4EEF-89A5-2D48A1CDAE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88167B-FA83-4202-B072-EBB8F9AA5883}"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a:ln>
                  <a:noFill/>
                </a:ln>
                <a:solidFill>
                  <a:prstClr val="white"/>
                </a:solidFill>
                <a:effectLst/>
                <a:uLnTx/>
                <a:uFillTx/>
                <a:latin typeface="Calibri" panose="020F0502020204030204"/>
                <a:ea typeface="Avenir Next Heavy" charset="0"/>
                <a:cs typeface="Avenir Next Heavy" charset="0"/>
              </a:rPr>
              <a:t>TEM </a:t>
            </a:r>
            <a:r>
              <a:rPr kumimoji="0" lang="tr-TR" sz="1600" b="1" i="0" u="none" strike="noStrike" kern="1200" cap="none" spc="0" normalizeH="0" baseline="0" noProof="0" dirty="0">
                <a:ln>
                  <a:noFill/>
                </a:ln>
                <a:solidFill>
                  <a:prstClr val="white"/>
                </a:solidFill>
                <a:effectLst/>
                <a:uLnTx/>
                <a:uFillTx/>
                <a:latin typeface="Calibri" panose="020F0502020204030204"/>
                <a:ea typeface="Avenir Next Heavy" charset="0"/>
                <a:cs typeface="Avenir Next Heavy" charset="0"/>
              </a:rPr>
              <a:t>ŞUBE MÜDÜRLÜĞÜ</a:t>
            </a:r>
            <a:endParaRPr kumimoji="0" lang="en-US" sz="1600" b="1" i="0" u="none" strike="noStrike" kern="1200" cap="none" spc="0" normalizeH="0" baseline="0" noProof="0" dirty="0">
              <a:ln>
                <a:noFill/>
              </a:ln>
              <a:solidFill>
                <a:prstClr val="white"/>
              </a:solidFill>
              <a:effectLst/>
              <a:uLnTx/>
              <a:uFillTx/>
              <a:latin typeface="Calibri" panose="020F0502020204030204"/>
              <a:ea typeface="Avenir Next Heavy" charset="0"/>
              <a:cs typeface="Avenir Next Heavy" charset="0"/>
            </a:endParaRPr>
          </a:p>
        </p:txBody>
      </p:sp>
      <p:sp>
        <p:nvSpPr>
          <p:cNvPr id="9" name="Rectangle 7">
            <a:extLst>
              <a:ext uri="{FF2B5EF4-FFF2-40B4-BE49-F238E27FC236}">
                <a16:creationId xmlns:a16="http://schemas.microsoft.com/office/drawing/2014/main" id="{DBA4DAD3-67C2-BA48-90F9-6657ABDB17A6}"/>
              </a:ext>
            </a:extLst>
          </p:cNvPr>
          <p:cNvSpPr/>
          <p:nvPr/>
        </p:nvSpPr>
        <p:spPr>
          <a:xfrm>
            <a:off x="3" y="285702"/>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SOSYAL MEDYA FAALİYETLERİ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endParaRPr>
          </a:p>
        </p:txBody>
      </p:sp>
      <p:pic>
        <p:nvPicPr>
          <p:cNvPr id="10" name="Resim 9"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3" name="Metin kutusu 2">
            <a:extLst>
              <a:ext uri="{FF2B5EF4-FFF2-40B4-BE49-F238E27FC236}">
                <a16:creationId xmlns:a16="http://schemas.microsoft.com/office/drawing/2014/main" id="{BB2F7D6E-B80C-417D-8C22-22CA9FADD5B1}"/>
              </a:ext>
            </a:extLst>
          </p:cNvPr>
          <p:cNvSpPr txBox="1"/>
          <p:nvPr/>
        </p:nvSpPr>
        <p:spPr>
          <a:xfrm>
            <a:off x="602740" y="1622262"/>
            <a:ext cx="11148969" cy="1908215"/>
          </a:xfrm>
          <a:prstGeom prst="rect">
            <a:avLst/>
          </a:prstGeom>
          <a:noFill/>
        </p:spPr>
        <p:txBody>
          <a:bodyPr wrap="square" rtlCol="0">
            <a:spAutoFit/>
          </a:bodyPr>
          <a:lstStyle/>
          <a:p>
            <a:pPr algn="just"/>
            <a:r>
              <a:rPr lang="tr-TR" dirty="0">
                <a:solidFill>
                  <a:srgbClr val="002060"/>
                </a:solidFill>
                <a:latin typeface="Times New Roman" panose="02020603050405020304" pitchFamily="18" charset="0"/>
                <a:cs typeface="Times New Roman" panose="02020603050405020304" pitchFamily="18" charset="0"/>
              </a:rPr>
              <a:t>	</a:t>
            </a:r>
            <a:r>
              <a:rPr lang="tr-TR" sz="2000" dirty="0"/>
              <a:t>2022 yılında ilimiz genelinde Bölücü, Dini İstismar Eden ve FETÖ/PDY Terör Örgütlerine yönelik </a:t>
            </a:r>
            <a:r>
              <a:rPr lang="tr-TR" sz="2000" b="1" dirty="0">
                <a:solidFill>
                  <a:srgbClr val="FF0000"/>
                </a:solidFill>
              </a:rPr>
              <a:t>37 </a:t>
            </a:r>
            <a:r>
              <a:rPr lang="tr-TR" sz="2000" b="1" dirty="0" err="1">
                <a:solidFill>
                  <a:srgbClr val="FF0000"/>
                </a:solidFill>
              </a:rPr>
              <a:t>Operasyon</a:t>
            </a:r>
            <a:r>
              <a:rPr lang="tr-TR" sz="2000" dirty="0" err="1"/>
              <a:t>Gerçekleşmiş</a:t>
            </a:r>
            <a:r>
              <a:rPr lang="tr-TR" sz="2000" dirty="0"/>
              <a:t> </a:t>
            </a:r>
            <a:r>
              <a:rPr lang="tr-TR" sz="2000" b="1" dirty="0">
                <a:solidFill>
                  <a:srgbClr val="FF0000"/>
                </a:solidFill>
              </a:rPr>
              <a:t>51 şüpheli </a:t>
            </a:r>
            <a:r>
              <a:rPr lang="tr-TR" sz="2000" dirty="0"/>
              <a:t>yakalanmış, 2023 yılında </a:t>
            </a:r>
            <a:r>
              <a:rPr lang="tr-TR" sz="2000" b="1" dirty="0">
                <a:solidFill>
                  <a:srgbClr val="FF0000"/>
                </a:solidFill>
              </a:rPr>
              <a:t>47 operasyon </a:t>
            </a:r>
            <a:r>
              <a:rPr lang="tr-TR" sz="2000" dirty="0"/>
              <a:t>gerçekleşmiş, </a:t>
            </a:r>
            <a:r>
              <a:rPr lang="tr-TR" sz="2000" b="1" dirty="0">
                <a:solidFill>
                  <a:srgbClr val="FF0000"/>
                </a:solidFill>
              </a:rPr>
              <a:t>60 şüpheli </a:t>
            </a:r>
            <a:r>
              <a:rPr lang="tr-TR" sz="2000" dirty="0"/>
              <a:t>yakalanmış olup;</a:t>
            </a:r>
          </a:p>
          <a:p>
            <a:pPr algn="just"/>
            <a:r>
              <a:rPr lang="tr-TR" sz="2000" dirty="0"/>
              <a:t>	Ayrıca Sosyal medyadan örgüt propagandası yaptığı tespit edilen 2022 yılında </a:t>
            </a:r>
            <a:r>
              <a:rPr lang="tr-TR" sz="2000" b="1" dirty="0">
                <a:solidFill>
                  <a:srgbClr val="FF0000"/>
                </a:solidFill>
              </a:rPr>
              <a:t>406 şüpheli</a:t>
            </a:r>
            <a:r>
              <a:rPr lang="tr-TR" sz="2000" dirty="0"/>
              <a:t>, 2023 yılında</a:t>
            </a:r>
            <a:r>
              <a:rPr lang="tr-TR" sz="2000" b="1" dirty="0">
                <a:solidFill>
                  <a:srgbClr val="FF0000"/>
                </a:solidFill>
              </a:rPr>
              <a:t> 414 şüpheli </a:t>
            </a:r>
            <a:r>
              <a:rPr lang="tr-TR" sz="2000" dirty="0"/>
              <a:t>şahsa işlem tesis edilmiştir.</a:t>
            </a:r>
          </a:p>
          <a:p>
            <a:pPr algn="just"/>
            <a:endParaRPr lang="tr-TR" dirty="0">
              <a:solidFill>
                <a:srgbClr val="002060"/>
              </a:solidFill>
              <a:latin typeface="Times New Roman" panose="02020603050405020304" pitchFamily="18" charset="0"/>
              <a:cs typeface="Times New Roman" panose="02020603050405020304" pitchFamily="18" charset="0"/>
            </a:endParaRPr>
          </a:p>
        </p:txBody>
      </p:sp>
      <p:sp>
        <p:nvSpPr>
          <p:cNvPr id="12" name="Başlık 5">
            <a:extLst>
              <a:ext uri="{FF2B5EF4-FFF2-40B4-BE49-F238E27FC236}">
                <a16:creationId xmlns:a16="http://schemas.microsoft.com/office/drawing/2014/main" id="{CABC6AD6-B394-417C-8B49-E604202377B3}"/>
              </a:ext>
            </a:extLst>
          </p:cNvPr>
          <p:cNvSpPr txBox="1">
            <a:spLocks/>
          </p:cNvSpPr>
          <p:nvPr/>
        </p:nvSpPr>
        <p:spPr>
          <a:xfrm>
            <a:off x="3113713" y="1090488"/>
            <a:ext cx="6718183" cy="3192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C00000"/>
                </a:solidFill>
                <a:effectLst>
                  <a:outerShdw blurRad="38100" dist="38100" dir="2700000" algn="tl">
                    <a:srgbClr val="000000">
                      <a:alpha val="43137"/>
                    </a:srgbClr>
                  </a:outerShdw>
                </a:effectLst>
                <a:latin typeface="Cambria" pitchFamily="18" charset="0"/>
                <a:ea typeface="+mj-ea"/>
                <a:cs typeface="+mj-cs"/>
              </a:defRPr>
            </a:lvl1pPr>
          </a:lstStyle>
          <a:p>
            <a:pPr marL="255588" marR="0" lvl="0" indent="-255588"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tr-TR" sz="2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TERÖRLE MÜCADELE OPERASYONLARIMIZ</a:t>
            </a:r>
            <a:endParaRPr kumimoji="0" lang="tr-TR" sz="22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B9B9731D-60C1-4315-B62C-1686FF182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420" y="3330338"/>
            <a:ext cx="4689166" cy="32575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6">
            <a:extLst>
              <a:ext uri="{FF2B5EF4-FFF2-40B4-BE49-F238E27FC236}">
                <a16:creationId xmlns:a16="http://schemas.microsoft.com/office/drawing/2014/main" id="{76942AC8-5F0F-42D6-95A0-A04A993E13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7225" y="3330338"/>
            <a:ext cx="5558973" cy="3208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5902523"/>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GENÇLİK SİZİN ESERİNİZ</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15" name="Dikdörtgen 14">
            <a:extLst>
              <a:ext uri="{FF2B5EF4-FFF2-40B4-BE49-F238E27FC236}">
                <a16:creationId xmlns:a16="http://schemas.microsoft.com/office/drawing/2014/main" id="{CC03B471-730C-4418-AD0F-AB9C191A108E}"/>
              </a:ext>
            </a:extLst>
          </p:cNvPr>
          <p:cNvSpPr/>
          <p:nvPr/>
        </p:nvSpPr>
        <p:spPr>
          <a:xfrm>
            <a:off x="269720" y="1558867"/>
            <a:ext cx="6096000" cy="4150367"/>
          </a:xfrm>
          <a:prstGeom prst="rect">
            <a:avLst/>
          </a:prstGeom>
        </p:spPr>
        <p:txBody>
          <a:bodyPr>
            <a:spAutoFit/>
          </a:bodyPr>
          <a:lstStyle/>
          <a:p>
            <a:pPr algn="just">
              <a:lnSpc>
                <a:spcPct val="107000"/>
              </a:lnSpc>
              <a:spcAft>
                <a:spcPts val="800"/>
              </a:spcAft>
            </a:pPr>
            <a:r>
              <a:rPr lang="tr-TR"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tr-TR"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Erzincan İl Emniyet Müdürlüğü olarak, Terör örgütlerine karşı yürütülen mücadeleyi bilgilendirme ve önleme faaliyetleri ile desteklemek amacıyla;</a:t>
            </a:r>
            <a:endParaRPr lang="tr-TR"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defRPr/>
            </a:pPr>
            <a:r>
              <a:rPr lang="tr-TR"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Terör örgütlerinin eleman kazanımlarını engellemek,</a:t>
            </a:r>
            <a:r>
              <a:rPr lang="tr-TR"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tr-TR"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ilk ve ortaokul dereceli eğitim kurumlarında eğitim-öğretim veren öğretmenlerimizin toplumun huzur ve güveliğine yönelik eylemlere ve provokasyonlara karşı duyarlı olmalarını sağlamak amacıyla Terörle Mücadele Şube Müdürlüğüz tarafından ilimizde görev yapan tüm öğretmenlerimize yönelik </a:t>
            </a:r>
            <a:r>
              <a:rPr lang="tr-TR"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“Gençlik Sizin Eseriniz”</a:t>
            </a:r>
            <a:r>
              <a:rPr lang="tr-T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tr-TR"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projesi dahilinde; İl  ve İlçe Merkezlerinde toplam </a:t>
            </a:r>
            <a:r>
              <a:rPr lang="tr-TR"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2023 öğretmenimize </a:t>
            </a:r>
            <a:r>
              <a:rPr lang="tr-TR"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bilgilendirme yapılmıştır. </a:t>
            </a:r>
            <a:r>
              <a:rPr lang="tr-TR" b="1" dirty="0">
                <a:solidFill>
                  <a:srgbClr val="002060"/>
                </a:solidFill>
                <a:latin typeface="Times New Roman" panose="02020603050405020304" pitchFamily="18" charset="0"/>
                <a:cs typeface="Times New Roman" panose="02020603050405020304" pitchFamily="18" charset="0"/>
              </a:rPr>
              <a:t>Projemiz 2024 yılında da devam edecektir .</a:t>
            </a:r>
          </a:p>
          <a:p>
            <a:pPr algn="just">
              <a:defRPr/>
            </a:pPr>
            <a:r>
              <a:rPr lang="tr-TR" dirty="0">
                <a:solidFill>
                  <a:srgbClr val="002060"/>
                </a:solidFill>
                <a:latin typeface="Times New Roman" panose="02020603050405020304" pitchFamily="18" charset="0"/>
                <a:cs typeface="Times New Roman" panose="02020603050405020304" pitchFamily="18" charset="0"/>
              </a:rPr>
              <a:t>         </a:t>
            </a:r>
          </a:p>
          <a:p>
            <a:pPr algn="just">
              <a:lnSpc>
                <a:spcPct val="107000"/>
              </a:lnSpc>
              <a:spcAft>
                <a:spcPts val="800"/>
              </a:spcAft>
            </a:pPr>
            <a:endParaRPr lang="tr-TR"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6" name="Resim 15">
            <a:extLst>
              <a:ext uri="{FF2B5EF4-FFF2-40B4-BE49-F238E27FC236}">
                <a16:creationId xmlns:a16="http://schemas.microsoft.com/office/drawing/2014/main" id="{66F29A96-2075-4ACB-A456-C8AE6AF5BD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4264" y="1558867"/>
            <a:ext cx="5047013" cy="4035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90237256"/>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BİRİMLER</a:t>
            </a: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6" name="Metin kutusu 5"/>
          <p:cNvSpPr txBox="1"/>
          <p:nvPr/>
        </p:nvSpPr>
        <p:spPr>
          <a:xfrm>
            <a:off x="0" y="4155092"/>
            <a:ext cx="12192000" cy="707886"/>
          </a:xfrm>
          <a:prstGeom prst="rect">
            <a:avLst/>
          </a:prstGeom>
          <a:noFill/>
        </p:spPr>
        <p:txBody>
          <a:bodyPr wrap="square" rtlCol="0">
            <a:spAutoFit/>
          </a:bodyPr>
          <a:lstStyle/>
          <a:p>
            <a:pPr algn="ctr"/>
            <a:r>
              <a:rPr lang="tr-TR" sz="4000" b="1" dirty="0">
                <a:solidFill>
                  <a:schemeClr val="accent5">
                    <a:lumMod val="50000"/>
                  </a:schemeClr>
                </a:solidFill>
              </a:rPr>
              <a:t>GÜVENLİK ŞUBE MÜDÜRLÜĞÜ</a:t>
            </a:r>
          </a:p>
        </p:txBody>
      </p:sp>
      <p:pic>
        <p:nvPicPr>
          <p:cNvPr id="8" name="Resim 7" descr="C:\Users\303742\Desktop\Erzincan logo - Kopy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7858" y="1436694"/>
            <a:ext cx="2556284" cy="2424354"/>
          </a:xfrm>
          <a:prstGeom prst="rect">
            <a:avLst/>
          </a:prstGeom>
          <a:noFill/>
          <a:ln>
            <a:noFill/>
          </a:ln>
        </p:spPr>
      </p:pic>
    </p:spTree>
    <p:extLst>
      <p:ext uri="{BB962C8B-B14F-4D97-AF65-F5344CB8AC3E}">
        <p14:creationId xmlns:p14="http://schemas.microsoft.com/office/powerpoint/2010/main" val="4157599905"/>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a:defRPr/>
            </a:pPr>
            <a:fld id="{9E88167B-FA83-4202-B072-EBB8F9AA5883}" type="slidenum">
              <a:rPr lang="tr-TR" smtClean="0"/>
              <a:pPr>
                <a:defRPr/>
              </a:pPr>
              <a:t>39</a:t>
            </a:fld>
            <a:endParaRPr lang="tr-TR" dirty="0"/>
          </a:p>
        </p:txBody>
      </p:sp>
      <p:pic>
        <p:nvPicPr>
          <p:cNvPr id="7" name="Picture 2" descr="G:\GÜVENLİK ŞB. SEÇİLMİŞ FOTOLAR SOOOOOOOOOOONNNNN\ww.jpg"/>
          <p:cNvPicPr>
            <a:picLocks noChangeAspect="1" noChangeArrowheads="1"/>
          </p:cNvPicPr>
          <p:nvPr/>
        </p:nvPicPr>
        <p:blipFill rotWithShape="1">
          <a:blip r:embed="rId2">
            <a:extLst>
              <a:ext uri="{28A0092B-C50C-407E-A947-70E740481C1C}">
                <a14:useLocalDpi xmlns:a14="http://schemas.microsoft.com/office/drawing/2010/main" val="0"/>
              </a:ext>
            </a:extLst>
          </a:blip>
          <a:srcRect l="5189" t="7101" r="5239" b="6486"/>
          <a:stretch/>
        </p:blipFill>
        <p:spPr bwMode="auto">
          <a:xfrm>
            <a:off x="1343472" y="4682479"/>
            <a:ext cx="3962402" cy="1876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Picture 3" descr="G:\GÜVENLİK ŞB. SEÇİLMİŞ FOTOLAR SOOOOOOOOOOONNNNN\x.jpg"/>
          <p:cNvPicPr>
            <a:picLocks noChangeAspect="1" noChangeArrowheads="1"/>
          </p:cNvPicPr>
          <p:nvPr/>
        </p:nvPicPr>
        <p:blipFill rotWithShape="1">
          <a:blip r:embed="rId3">
            <a:extLst>
              <a:ext uri="{28A0092B-C50C-407E-A947-70E740481C1C}">
                <a14:useLocalDpi xmlns:a14="http://schemas.microsoft.com/office/drawing/2010/main" val="0"/>
              </a:ext>
            </a:extLst>
          </a:blip>
          <a:srcRect l="4795" r="5318"/>
          <a:stretch/>
        </p:blipFill>
        <p:spPr bwMode="auto">
          <a:xfrm>
            <a:off x="6643544" y="4682479"/>
            <a:ext cx="3934111" cy="1840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10" name="Tablo 9"/>
          <p:cNvGraphicFramePr>
            <a:graphicFrameLocks noGrp="1"/>
          </p:cNvGraphicFramePr>
          <p:nvPr>
            <p:extLst>
              <p:ext uri="{D42A27DB-BD31-4B8C-83A1-F6EECF244321}">
                <p14:modId xmlns:p14="http://schemas.microsoft.com/office/powerpoint/2010/main" val="3010930704"/>
              </p:ext>
            </p:extLst>
          </p:nvPr>
        </p:nvGraphicFramePr>
        <p:xfrm>
          <a:off x="289629" y="1802159"/>
          <a:ext cx="11506182" cy="2663627"/>
        </p:xfrm>
        <a:graphic>
          <a:graphicData uri="http://schemas.openxmlformats.org/drawingml/2006/table">
            <a:tbl>
              <a:tblPr firstRow="1" bandRow="1">
                <a:tableStyleId>{5C22544A-7EE6-4342-B048-85BDC9FD1C3A}</a:tableStyleId>
              </a:tblPr>
              <a:tblGrid>
                <a:gridCol w="1279864">
                  <a:extLst>
                    <a:ext uri="{9D8B030D-6E8A-4147-A177-3AD203B41FA5}">
                      <a16:colId xmlns:a16="http://schemas.microsoft.com/office/drawing/2014/main" val="20000"/>
                    </a:ext>
                  </a:extLst>
                </a:gridCol>
                <a:gridCol w="733190">
                  <a:extLst>
                    <a:ext uri="{9D8B030D-6E8A-4147-A177-3AD203B41FA5}">
                      <a16:colId xmlns:a16="http://schemas.microsoft.com/office/drawing/2014/main" val="20001"/>
                    </a:ext>
                  </a:extLst>
                </a:gridCol>
                <a:gridCol w="1325086">
                  <a:extLst>
                    <a:ext uri="{9D8B030D-6E8A-4147-A177-3AD203B41FA5}">
                      <a16:colId xmlns:a16="http://schemas.microsoft.com/office/drawing/2014/main" val="20002"/>
                    </a:ext>
                  </a:extLst>
                </a:gridCol>
                <a:gridCol w="1422392">
                  <a:extLst>
                    <a:ext uri="{9D8B030D-6E8A-4147-A177-3AD203B41FA5}">
                      <a16:colId xmlns:a16="http://schemas.microsoft.com/office/drawing/2014/main" val="20003"/>
                    </a:ext>
                  </a:extLst>
                </a:gridCol>
                <a:gridCol w="1544842">
                  <a:extLst>
                    <a:ext uri="{9D8B030D-6E8A-4147-A177-3AD203B41FA5}">
                      <a16:colId xmlns:a16="http://schemas.microsoft.com/office/drawing/2014/main" val="20004"/>
                    </a:ext>
                  </a:extLst>
                </a:gridCol>
                <a:gridCol w="1516631">
                  <a:extLst>
                    <a:ext uri="{9D8B030D-6E8A-4147-A177-3AD203B41FA5}">
                      <a16:colId xmlns:a16="http://schemas.microsoft.com/office/drawing/2014/main" val="20005"/>
                    </a:ext>
                  </a:extLst>
                </a:gridCol>
                <a:gridCol w="1228059">
                  <a:extLst>
                    <a:ext uri="{9D8B030D-6E8A-4147-A177-3AD203B41FA5}">
                      <a16:colId xmlns:a16="http://schemas.microsoft.com/office/drawing/2014/main" val="20006"/>
                    </a:ext>
                  </a:extLst>
                </a:gridCol>
                <a:gridCol w="1228059">
                  <a:extLst>
                    <a:ext uri="{9D8B030D-6E8A-4147-A177-3AD203B41FA5}">
                      <a16:colId xmlns:a16="http://schemas.microsoft.com/office/drawing/2014/main" val="20007"/>
                    </a:ext>
                  </a:extLst>
                </a:gridCol>
                <a:gridCol w="1228059">
                  <a:extLst>
                    <a:ext uri="{9D8B030D-6E8A-4147-A177-3AD203B41FA5}">
                      <a16:colId xmlns:a16="http://schemas.microsoft.com/office/drawing/2014/main" val="20008"/>
                    </a:ext>
                  </a:extLst>
                </a:gridCol>
              </a:tblGrid>
              <a:tr h="732479">
                <a:tc rowSpan="2">
                  <a:txBody>
                    <a:bodyPr/>
                    <a:lstStyle/>
                    <a:p>
                      <a:pPr algn="l">
                        <a:spcAft>
                          <a:spcPts val="0"/>
                        </a:spcAft>
                      </a:pPr>
                      <a:r>
                        <a:rPr lang="tr-TR" sz="2400" dirty="0">
                          <a:effectLst/>
                        </a:rPr>
                        <a:t>YILI</a:t>
                      </a:r>
                      <a:endParaRPr lang="tr-TR" sz="2400" b="1" dirty="0">
                        <a:solidFill>
                          <a:schemeClr val="bg1"/>
                        </a:solidFill>
                        <a:effectLst/>
                        <a:latin typeface="Calibri" pitchFamily="34" charset="0"/>
                        <a:ea typeface="Times New Roman"/>
                        <a:cs typeface="Arial" panose="020B0604020202020204" pitchFamily="34" charset="0"/>
                      </a:endParaRPr>
                    </a:p>
                  </a:txBody>
                  <a:tcPr anchor="ctr" anchorCtr="1"/>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dirty="0"/>
                        <a:t>2911 SAYILIKANUNA GÖRE DÜZENLENEN  </a:t>
                      </a:r>
                      <a:endParaRPr lang="tr-TR" b="1" dirty="0">
                        <a:latin typeface="+mn-lt"/>
                      </a:endParaRPr>
                    </a:p>
                  </a:txBody>
                  <a:tcPr marL="91449" marR="91449" marT="45739" marB="45739" anchor="ctr" horzOverflow="overflow"/>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25000" dirty="0">
                        <a:ln>
                          <a:noFill/>
                        </a:ln>
                        <a:solidFill>
                          <a:schemeClr val="bg1"/>
                        </a:solidFill>
                        <a:effectLst/>
                        <a:latin typeface="Calibri" pitchFamily="34" charset="0"/>
                        <a:cs typeface="Arial" panose="020B0604020202020204" pitchFamily="34" charset="0"/>
                      </a:endParaRPr>
                    </a:p>
                  </a:txBody>
                  <a:tcPr marL="91449" marR="91449" marT="45739" marB="45739" anchor="ctr" horzOverflow="overflow"/>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sz="1400" b="1" i="0" u="none" strike="noStrike" cap="none" normalizeH="0" baseline="0" dirty="0">
                        <a:ln>
                          <a:noFill/>
                        </a:ln>
                        <a:solidFill>
                          <a:schemeClr val="bg1"/>
                        </a:solidFill>
                        <a:effectLst/>
                        <a:latin typeface="Calibri" pitchFamily="34" charset="0"/>
                        <a:cs typeface="Arial" panose="020B0604020202020204" pitchFamily="34" charset="0"/>
                      </a:endParaRPr>
                    </a:p>
                  </a:txBody>
                  <a:tcPr marL="91449" marR="91449" marT="45739" marB="45739" anchor="ctr" horzOverflow="overflow"/>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sz="1400" b="1" i="0" u="none" strike="noStrike" cap="none" normalizeH="0" baseline="0" dirty="0">
                        <a:ln>
                          <a:noFill/>
                        </a:ln>
                        <a:solidFill>
                          <a:schemeClr val="bg1"/>
                        </a:solidFill>
                        <a:effectLst/>
                        <a:latin typeface="Calibri" pitchFamily="34" charset="0"/>
                        <a:cs typeface="Arial" panose="020B0604020202020204" pitchFamily="34" charset="0"/>
                      </a:endParaRPr>
                    </a:p>
                  </a:txBody>
                  <a:tcPr marL="91449" marR="91449" marT="45739" marB="45739" anchor="ctr" horzOverflow="overflow"/>
                </a:tc>
                <a:tc hMerge="1">
                  <a:txBody>
                    <a:bodyPr/>
                    <a:lstStyle/>
                    <a:p>
                      <a:endParaRPr lang="tr-TR" dirty="0"/>
                    </a:p>
                  </a:txBody>
                  <a:tcPr marL="91449" marR="91449" marT="45739" marB="45739" anchor="ctr" horzOverflow="overflow"/>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u="none" strike="noStrike" cap="none" normalizeH="0" baseline="0" dirty="0">
                          <a:ln>
                            <a:noFill/>
                          </a:ln>
                          <a:effectLst/>
                        </a:rPr>
                        <a:t>PVSK EK-1’E GÖRE DÜZENLENEN TOPLANTILAR</a:t>
                      </a:r>
                      <a:endParaRPr kumimoji="0" lang="tr-TR" sz="1400" b="1" i="0" u="none" strike="noStrike" cap="none" normalizeH="0" baseline="0" dirty="0">
                        <a:ln>
                          <a:noFill/>
                        </a:ln>
                        <a:solidFill>
                          <a:schemeClr val="bg1"/>
                        </a:solidFill>
                        <a:effectLst/>
                        <a:latin typeface="Calibri" pitchFamily="34" charset="0"/>
                        <a:cs typeface="Arial" panose="020B0604020202020204" pitchFamily="34" charset="0"/>
                      </a:endParaRPr>
                    </a:p>
                  </a:txBody>
                  <a:tcPr marL="91449" marR="91449" marT="45739" marB="45739" vert="vert270" anchor="ctr" horzOverflow="overflow"/>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u="none" strike="noStrike" cap="none" normalizeH="0" baseline="0" dirty="0">
                          <a:ln>
                            <a:noFill/>
                          </a:ln>
                          <a:effectLst/>
                        </a:rPr>
                        <a:t>BASIN</a:t>
                      </a:r>
                      <a:r>
                        <a:rPr kumimoji="0" lang="tr-TR" sz="2000" u="none" strike="noStrike" cap="none" normalizeH="0" baseline="0" dirty="0">
                          <a:ln>
                            <a:noFill/>
                          </a:ln>
                          <a:effectLst/>
                        </a:rPr>
                        <a:t> </a:t>
                      </a:r>
                      <a:r>
                        <a:rPr kumimoji="0" lang="tr-TR" sz="1400" u="none" strike="noStrike" cap="none" normalizeH="0" baseline="0" dirty="0">
                          <a:ln>
                            <a:noFill/>
                          </a:ln>
                          <a:effectLst/>
                        </a:rPr>
                        <a:t>AÇIKLAMASI</a:t>
                      </a:r>
                      <a:endParaRPr kumimoji="0" lang="tr-TR" sz="1400" b="1" i="0" u="none" strike="noStrike" cap="none" normalizeH="0" baseline="0" dirty="0">
                        <a:ln>
                          <a:noFill/>
                        </a:ln>
                        <a:solidFill>
                          <a:schemeClr val="bg1"/>
                        </a:solidFill>
                        <a:effectLst/>
                        <a:latin typeface="Calibri" pitchFamily="34" charset="0"/>
                        <a:cs typeface="Arial" panose="020B0604020202020204" pitchFamily="34" charset="0"/>
                      </a:endParaRPr>
                    </a:p>
                  </a:txBody>
                  <a:tcPr marL="91449" marR="91449" marT="45739" marB="45739" vert="vert270" anchor="ctr" horzOverflow="overflow"/>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u="none" strike="noStrike" cap="none" normalizeH="0" baseline="0" dirty="0">
                          <a:ln>
                            <a:noFill/>
                          </a:ln>
                          <a:effectLst/>
                        </a:rPr>
                        <a:t>TOPLAM</a:t>
                      </a:r>
                      <a:endParaRPr kumimoji="0" lang="tr-TR" sz="1400" b="1" i="0" u="none" strike="noStrike" cap="none" normalizeH="0" baseline="0" dirty="0">
                        <a:ln>
                          <a:noFill/>
                        </a:ln>
                        <a:solidFill>
                          <a:schemeClr val="bg1"/>
                        </a:solidFill>
                        <a:effectLst/>
                        <a:latin typeface="Calibri" pitchFamily="34" charset="0"/>
                        <a:cs typeface="Arial" panose="020B0604020202020204" pitchFamily="34" charset="0"/>
                      </a:endParaRPr>
                    </a:p>
                  </a:txBody>
                  <a:tcPr marL="91449" marR="91449" marT="45739" marB="45739" vert="wordArtVert" anchor="ctr" horzOverflow="overflow"/>
                </a:tc>
                <a:extLst>
                  <a:ext uri="{0D108BD9-81ED-4DB2-BD59-A6C34878D82A}">
                    <a16:rowId xmlns:a16="http://schemas.microsoft.com/office/drawing/2014/main" val="10000"/>
                  </a:ext>
                </a:extLst>
              </a:tr>
              <a:tr h="1132014">
                <a:tc vMerge="1">
                  <a:txBody>
                    <a:bodyPr/>
                    <a:lstStyle/>
                    <a:p>
                      <a:pPr algn="l">
                        <a:spcAft>
                          <a:spcPts val="0"/>
                        </a:spcAft>
                      </a:pPr>
                      <a:endParaRPr lang="tr-TR" sz="1800" b="1" dirty="0">
                        <a:solidFill>
                          <a:schemeClr val="tx1"/>
                        </a:solidFill>
                        <a:effectLst/>
                        <a:latin typeface="Calibri" pitchFamily="34" charset="0"/>
                        <a:ea typeface="Times New Roman"/>
                        <a:cs typeface="Arial" panose="020B0604020202020204" pitchFamily="34" charset="0"/>
                      </a:endParaRPr>
                    </a:p>
                  </a:txBody>
                  <a:tcPr anchor="ctr" anchorCtr="1"/>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200" dirty="0">
                          <a:effectLst/>
                        </a:rPr>
                        <a:t>AÇIK HAVA TOPLANTILARI</a:t>
                      </a:r>
                      <a:endParaRPr lang="tr-TR" sz="1200" b="1" dirty="0">
                        <a:solidFill>
                          <a:srgbClr val="663300"/>
                        </a:solidFill>
                        <a:effectLst/>
                        <a:latin typeface="+mn-lt"/>
                      </a:endParaRPr>
                    </a:p>
                  </a:txBody>
                  <a:tcPr marL="91449" marR="91449" marT="45739" marB="45739" vert="vert27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400" dirty="0">
                          <a:effectLst/>
                        </a:rPr>
                        <a:t>KAPALI YER TOPLANTILARI</a:t>
                      </a:r>
                      <a:endParaRPr lang="tr-TR" sz="1400" b="1" dirty="0">
                        <a:solidFill>
                          <a:srgbClr val="663300"/>
                        </a:solidFill>
                        <a:effectLst/>
                      </a:endParaRPr>
                    </a:p>
                  </a:txBody>
                  <a:tcPr marL="91449" marR="91449" marT="45739" marB="45739" vert="vert27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400" dirty="0">
                          <a:effectLst/>
                        </a:rPr>
                        <a:t>İZİN VERİLMEYEN TOPL</a:t>
                      </a:r>
                      <a:r>
                        <a:rPr kumimoji="0" lang="tr-TR" sz="1400" u="none" strike="noStrike" cap="none" normalizeH="0" baseline="0" dirty="0">
                          <a:ln>
                            <a:noFill/>
                          </a:ln>
                          <a:effectLst/>
                        </a:rPr>
                        <a:t>.</a:t>
                      </a:r>
                      <a:endParaRPr kumimoji="0" lang="tr-TR" sz="1400" b="1" i="0" u="none" strike="noStrike" cap="none" normalizeH="0" baseline="0" dirty="0">
                        <a:ln>
                          <a:noFill/>
                        </a:ln>
                        <a:solidFill>
                          <a:srgbClr val="663300"/>
                        </a:solidFill>
                        <a:effectLst/>
                        <a:latin typeface="Calibri" pitchFamily="34" charset="0"/>
                        <a:cs typeface="Arial" panose="020B0604020202020204" pitchFamily="34" charset="0"/>
                      </a:endParaRPr>
                    </a:p>
                  </a:txBody>
                  <a:tcPr marL="91449" marR="91449" marT="45739" marB="45739" vert="vert27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400" dirty="0">
                          <a:effectLst/>
                        </a:rPr>
                        <a:t>2911 S.K. KAPSAMINDA DÜZENLENEN</a:t>
                      </a:r>
                      <a:endParaRPr lang="tr-TR" sz="1400" b="1" dirty="0">
                        <a:solidFill>
                          <a:srgbClr val="663300"/>
                        </a:solidFill>
                        <a:effectLst/>
                        <a:latin typeface="+mn-lt"/>
                      </a:endParaRPr>
                    </a:p>
                  </a:txBody>
                  <a:tcPr marL="91449" marR="91449" marT="45739" marB="45739" vert="vert27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400" u="none" strike="noStrike" cap="none" normalizeH="0" baseline="0" dirty="0">
                          <a:ln>
                            <a:noFill/>
                          </a:ln>
                          <a:effectLst/>
                        </a:rPr>
                        <a:t>DİĞER          (TÖREN</a:t>
                      </a:r>
                      <a:r>
                        <a:rPr kumimoji="0" lang="tr-TR" sz="1100" u="none" strike="noStrike" cap="none" normalizeH="0" baseline="0" dirty="0">
                          <a:ln>
                            <a:noFill/>
                          </a:ln>
                          <a:effectLst/>
                        </a:rPr>
                        <a:t> VB)</a:t>
                      </a:r>
                      <a:endParaRPr kumimoji="0" lang="tr-TR" sz="1100" b="1" i="0" u="none" strike="noStrike" cap="none" normalizeH="0" baseline="0" dirty="0">
                        <a:ln>
                          <a:noFill/>
                        </a:ln>
                        <a:solidFill>
                          <a:srgbClr val="663300"/>
                        </a:solidFill>
                        <a:effectLst/>
                        <a:latin typeface="Calibri" pitchFamily="34" charset="0"/>
                        <a:cs typeface="Arial" panose="020B0604020202020204" pitchFamily="34" charset="0"/>
                      </a:endParaRPr>
                    </a:p>
                  </a:txBody>
                  <a:tcPr marL="91449" marR="91449" marT="45739" marB="45739" vert="vert270" anchor="ctr" horzOverflow="overflow"/>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sz="1400" b="1" i="0" u="none" strike="noStrike" cap="none" normalizeH="0" baseline="0" dirty="0">
                        <a:ln>
                          <a:noFill/>
                        </a:ln>
                        <a:solidFill>
                          <a:schemeClr val="bg1"/>
                        </a:solidFill>
                        <a:effectLst/>
                        <a:latin typeface="Calibri" pitchFamily="34" charset="0"/>
                        <a:cs typeface="Arial" panose="020B0604020202020204" pitchFamily="34" charset="0"/>
                      </a:endParaRPr>
                    </a:p>
                  </a:txBody>
                  <a:tcPr marL="91449" marR="91449" marT="45739" marB="45739" anchor="ctr" horzOverflow="overflow"/>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01"/>
                  </a:ext>
                </a:extLst>
              </a:tr>
              <a:tr h="3995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u="none" strike="noStrike" cap="none" normalizeH="0" baseline="0" dirty="0">
                          <a:ln>
                            <a:noFill/>
                          </a:ln>
                          <a:effectLst/>
                        </a:rPr>
                        <a:t>2022</a:t>
                      </a:r>
                      <a:endParaRPr kumimoji="0" lang="tr-TR" sz="1800" b="1" i="0" u="none" strike="noStrike" cap="none" normalizeH="0" baseline="0" dirty="0">
                        <a:ln>
                          <a:noFill/>
                        </a:ln>
                        <a:solidFill>
                          <a:schemeClr val="tx1"/>
                        </a:solidFill>
                        <a:effectLst/>
                        <a:latin typeface="+mn-lt"/>
                      </a:endParaRPr>
                    </a:p>
                  </a:txBody>
                  <a:tcPr marL="91449" marR="91449" marT="45739" marB="45739" anchor="ctr" horzOverflow="overflow"/>
                </a:tc>
                <a:tc>
                  <a:txBody>
                    <a:bodyPr/>
                    <a:lstStyle/>
                    <a:p>
                      <a:pPr algn="ctr"/>
                      <a:r>
                        <a:rPr lang="tr-TR" sz="2000" b="0" dirty="0">
                          <a:solidFill>
                            <a:schemeClr val="tx1"/>
                          </a:solidFill>
                        </a:rPr>
                        <a:t>21</a:t>
                      </a:r>
                    </a:p>
                  </a:txBody>
                  <a:tcPr marL="91449" marR="91449" marT="45739" marB="45739" anchor="ctr" horzOverflow="overflow"/>
                </a:tc>
                <a:tc>
                  <a:txBody>
                    <a:bodyPr/>
                    <a:lstStyle/>
                    <a:p>
                      <a:pPr marL="0" algn="ctr" defTabSz="914400" rtl="0" eaLnBrk="1" latinLnBrk="0" hangingPunct="1"/>
                      <a:r>
                        <a:rPr lang="tr-TR" sz="2000" b="0" kern="1200" dirty="0">
                          <a:solidFill>
                            <a:schemeClr val="tx1"/>
                          </a:solidFill>
                          <a:latin typeface="+mn-lt"/>
                          <a:ea typeface="+mn-ea"/>
                          <a:cs typeface="+mn-cs"/>
                        </a:rPr>
                        <a:t>6</a:t>
                      </a:r>
                    </a:p>
                  </a:txBody>
                  <a:tcPr marL="91449" marR="91449" marT="45739" marB="45739" anchor="ctr" horzOverflow="overflow"/>
                </a:tc>
                <a:tc>
                  <a:txBody>
                    <a:bodyPr/>
                    <a:lstStyle/>
                    <a:p>
                      <a:pPr marL="0" algn="ctr" defTabSz="914400" rtl="0" eaLnBrk="1" latinLnBrk="0" hangingPunct="1"/>
                      <a:r>
                        <a:rPr lang="tr-TR" sz="2000" b="0" kern="1200" dirty="0">
                          <a:solidFill>
                            <a:schemeClr val="tx1"/>
                          </a:solidFill>
                          <a:latin typeface="+mn-lt"/>
                          <a:ea typeface="+mn-ea"/>
                          <a:cs typeface="+mn-cs"/>
                        </a:rPr>
                        <a:t>-</a:t>
                      </a:r>
                    </a:p>
                  </a:txBody>
                  <a:tcPr marL="91449" marR="91449" marT="45739" marB="45739" anchor="ctr" horzOverflow="overflow"/>
                </a:tc>
                <a:tc>
                  <a:txBody>
                    <a:bodyPr/>
                    <a:lstStyle/>
                    <a:p>
                      <a:pPr algn="ctr"/>
                      <a:r>
                        <a:rPr lang="tr-TR" sz="2000" b="0" dirty="0">
                          <a:solidFill>
                            <a:schemeClr val="tx1"/>
                          </a:solidFill>
                        </a:rPr>
                        <a:t>1</a:t>
                      </a:r>
                    </a:p>
                  </a:txBody>
                  <a:tcPr marL="91449" marR="91449" marT="45739" marB="45739" anchor="ctr" horzOverflow="overflow"/>
                </a:tc>
                <a:tc>
                  <a:txBody>
                    <a:bodyPr/>
                    <a:lstStyle/>
                    <a:p>
                      <a:pPr marL="0" algn="ctr" defTabSz="914400" rtl="0" eaLnBrk="1" latinLnBrk="0" hangingPunct="1"/>
                      <a:r>
                        <a:rPr lang="tr-TR" sz="2000" b="0" kern="1200" dirty="0">
                          <a:solidFill>
                            <a:schemeClr val="tx1"/>
                          </a:solidFill>
                          <a:latin typeface="+mn-lt"/>
                          <a:ea typeface="+mn-ea"/>
                          <a:cs typeface="+mn-cs"/>
                        </a:rPr>
                        <a:t>232</a:t>
                      </a:r>
                    </a:p>
                  </a:txBody>
                  <a:tcPr marL="91449" marR="91449" marT="45739" marB="45739" anchor="ctr" horzOverflow="overflow"/>
                </a:tc>
                <a:tc>
                  <a:txBody>
                    <a:bodyPr/>
                    <a:lstStyle/>
                    <a:p>
                      <a:pPr algn="ctr"/>
                      <a:r>
                        <a:rPr lang="tr-TR" sz="2000" b="0" dirty="0">
                          <a:solidFill>
                            <a:schemeClr val="tx1"/>
                          </a:solidFill>
                        </a:rPr>
                        <a:t>-</a:t>
                      </a:r>
                    </a:p>
                  </a:txBody>
                  <a:tcPr marL="91449" marR="91449" marT="45739" marB="45739" anchor="ctr" horzOverflow="overflow"/>
                </a:tc>
                <a:tc>
                  <a:txBody>
                    <a:bodyPr/>
                    <a:lstStyle/>
                    <a:p>
                      <a:pPr algn="ctr"/>
                      <a:r>
                        <a:rPr lang="tr-TR" sz="2000" b="0" dirty="0">
                          <a:solidFill>
                            <a:schemeClr val="tx1"/>
                          </a:solidFill>
                        </a:rPr>
                        <a:t>96</a:t>
                      </a:r>
                    </a:p>
                  </a:txBody>
                  <a:tcPr marL="91449" marR="91449" marT="45739" marB="45739" anchor="ctr" horzOverflow="overflow"/>
                </a:tc>
                <a:tc>
                  <a:txBody>
                    <a:bodyPr/>
                    <a:lstStyle/>
                    <a:p>
                      <a:pPr algn="ctr"/>
                      <a:r>
                        <a:rPr lang="tr-TR" sz="2000" b="0" dirty="0">
                          <a:solidFill>
                            <a:schemeClr val="tx1"/>
                          </a:solidFill>
                        </a:rPr>
                        <a:t>356</a:t>
                      </a:r>
                    </a:p>
                  </a:txBody>
                  <a:tcPr marL="91449" marR="91449" marT="45739" marB="45739" anchor="ctr" horzOverflow="overflow"/>
                </a:tc>
                <a:extLst>
                  <a:ext uri="{0D108BD9-81ED-4DB2-BD59-A6C34878D82A}">
                    <a16:rowId xmlns:a16="http://schemas.microsoft.com/office/drawing/2014/main" val="10002"/>
                  </a:ext>
                </a:extLst>
              </a:tr>
              <a:tr h="3995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u="none" strike="noStrike" cap="none" normalizeH="0" baseline="0" dirty="0">
                          <a:ln>
                            <a:noFill/>
                          </a:ln>
                          <a:effectLst/>
                        </a:rPr>
                        <a:t>2023</a:t>
                      </a:r>
                    </a:p>
                  </a:txBody>
                  <a:tcPr marL="91449" marR="91449" marT="45739" marB="45739" anchor="ctr" horzOverflow="overflow"/>
                </a:tc>
                <a:tc>
                  <a:txBody>
                    <a:bodyPr/>
                    <a:lstStyle/>
                    <a:p>
                      <a:pPr algn="ctr"/>
                      <a:r>
                        <a:rPr lang="tr-TR" sz="2000" b="0" dirty="0">
                          <a:solidFill>
                            <a:schemeClr val="tx1"/>
                          </a:solidFill>
                        </a:rPr>
                        <a:t>96</a:t>
                      </a:r>
                    </a:p>
                  </a:txBody>
                  <a:tcPr marL="91449" marR="91449" marT="45739" marB="45739" anchor="ctr" horzOverflow="overflow"/>
                </a:tc>
                <a:tc>
                  <a:txBody>
                    <a:bodyPr/>
                    <a:lstStyle/>
                    <a:p>
                      <a:pPr marL="0" algn="ctr" defTabSz="914400" rtl="0" eaLnBrk="1" latinLnBrk="0" hangingPunct="1"/>
                      <a:r>
                        <a:rPr lang="tr-TR" sz="2000" b="0" kern="1200" dirty="0">
                          <a:solidFill>
                            <a:schemeClr val="tx1"/>
                          </a:solidFill>
                          <a:latin typeface="+mn-lt"/>
                          <a:ea typeface="+mn-ea"/>
                          <a:cs typeface="+mn-cs"/>
                        </a:rPr>
                        <a:t>81</a:t>
                      </a:r>
                    </a:p>
                  </a:txBody>
                  <a:tcPr marL="91449" marR="91449" marT="45739" marB="45739" anchor="ctr" horzOverflow="overflow"/>
                </a:tc>
                <a:tc>
                  <a:txBody>
                    <a:bodyPr/>
                    <a:lstStyle/>
                    <a:p>
                      <a:pPr marL="0" algn="ctr" defTabSz="914400" rtl="0" eaLnBrk="1" latinLnBrk="0" hangingPunct="1"/>
                      <a:r>
                        <a:rPr lang="tr-TR" sz="2000" b="0" kern="1200" dirty="0">
                          <a:solidFill>
                            <a:schemeClr val="tx1"/>
                          </a:solidFill>
                          <a:latin typeface="+mn-lt"/>
                          <a:ea typeface="+mn-ea"/>
                          <a:cs typeface="+mn-cs"/>
                        </a:rPr>
                        <a:t>-</a:t>
                      </a:r>
                    </a:p>
                  </a:txBody>
                  <a:tcPr marL="91449" marR="91449" marT="45739" marB="45739" anchor="ctr" horzOverflow="overflow"/>
                </a:tc>
                <a:tc>
                  <a:txBody>
                    <a:bodyPr/>
                    <a:lstStyle/>
                    <a:p>
                      <a:pPr algn="ctr"/>
                      <a:r>
                        <a:rPr lang="tr-TR" sz="2000" b="0" dirty="0">
                          <a:solidFill>
                            <a:schemeClr val="tx1"/>
                          </a:solidFill>
                        </a:rPr>
                        <a:t>7</a:t>
                      </a:r>
                    </a:p>
                  </a:txBody>
                  <a:tcPr marL="91449" marR="91449" marT="45739" marB="45739" anchor="ctr" horzOverflow="overflow"/>
                </a:tc>
                <a:tc>
                  <a:txBody>
                    <a:bodyPr/>
                    <a:lstStyle/>
                    <a:p>
                      <a:pPr marL="0" algn="ctr" defTabSz="914400" rtl="0" eaLnBrk="1" latinLnBrk="0" hangingPunct="1"/>
                      <a:r>
                        <a:rPr lang="tr-TR" sz="2000" b="0" kern="1200" dirty="0">
                          <a:solidFill>
                            <a:schemeClr val="tx1"/>
                          </a:solidFill>
                          <a:latin typeface="+mn-lt"/>
                          <a:ea typeface="+mn-ea"/>
                          <a:cs typeface="+mn-cs"/>
                        </a:rPr>
                        <a:t>301</a:t>
                      </a:r>
                    </a:p>
                  </a:txBody>
                  <a:tcPr marL="91449" marR="91449" marT="45739" marB="45739" anchor="ctr" horzOverflow="overflow"/>
                </a:tc>
                <a:tc>
                  <a:txBody>
                    <a:bodyPr/>
                    <a:lstStyle/>
                    <a:p>
                      <a:pPr algn="ctr"/>
                      <a:r>
                        <a:rPr lang="tr-TR" sz="2000" b="0" dirty="0">
                          <a:solidFill>
                            <a:schemeClr val="tx1"/>
                          </a:solidFill>
                        </a:rPr>
                        <a:t>-</a:t>
                      </a:r>
                    </a:p>
                  </a:txBody>
                  <a:tcPr marL="91449" marR="91449" marT="45739" marB="45739" anchor="ctr" horzOverflow="overflow"/>
                </a:tc>
                <a:tc>
                  <a:txBody>
                    <a:bodyPr/>
                    <a:lstStyle/>
                    <a:p>
                      <a:pPr algn="ctr"/>
                      <a:r>
                        <a:rPr lang="tr-TR" sz="2000" b="0" dirty="0">
                          <a:solidFill>
                            <a:schemeClr val="tx1"/>
                          </a:solidFill>
                        </a:rPr>
                        <a:t>176</a:t>
                      </a:r>
                    </a:p>
                  </a:txBody>
                  <a:tcPr marL="91449" marR="91449" marT="45739" marB="45739" anchor="ctr" horzOverflow="overflow"/>
                </a:tc>
                <a:tc>
                  <a:txBody>
                    <a:bodyPr/>
                    <a:lstStyle/>
                    <a:p>
                      <a:pPr algn="ctr"/>
                      <a:r>
                        <a:rPr lang="tr-TR" sz="2000" b="0" dirty="0">
                          <a:solidFill>
                            <a:schemeClr val="tx1"/>
                          </a:solidFill>
                        </a:rPr>
                        <a:t>661</a:t>
                      </a:r>
                    </a:p>
                  </a:txBody>
                  <a:tcPr marL="91449" marR="91449" marT="45739" marB="45739" anchor="ctr" horzOverflow="overflow"/>
                </a:tc>
                <a:extLst>
                  <a:ext uri="{0D108BD9-81ED-4DB2-BD59-A6C34878D82A}">
                    <a16:rowId xmlns:a16="http://schemas.microsoft.com/office/drawing/2014/main" val="10003"/>
                  </a:ext>
                </a:extLst>
              </a:tr>
            </a:tbl>
          </a:graphicData>
        </a:graphic>
      </p:graphicFrame>
      <p:sp>
        <p:nvSpPr>
          <p:cNvPr id="9" name="6 Metin kutusu"/>
          <p:cNvSpPr txBox="1">
            <a:spLocks noChangeArrowheads="1"/>
          </p:cNvSpPr>
          <p:nvPr/>
        </p:nvSpPr>
        <p:spPr bwMode="auto">
          <a:xfrm>
            <a:off x="289629" y="1177598"/>
            <a:ext cx="11506181" cy="523210"/>
          </a:xfrm>
          <a:prstGeom prst="rect">
            <a:avLst/>
          </a:prstGeom>
          <a:solidFill>
            <a:schemeClr val="accent1"/>
          </a:solidFill>
          <a:ln w="9525">
            <a:noFill/>
            <a:miter lim="800000"/>
            <a:headEnd/>
            <a:tailEnd/>
          </a:ln>
        </p:spPr>
        <p:txBody>
          <a:bodyPr wrap="square" lIns="91429" tIns="45715" rIns="91429" bIns="45715">
            <a:spAutoFit/>
          </a:bodyPr>
          <a:lstStyle/>
          <a:p>
            <a:pPr algn="ctr">
              <a:defRPr/>
            </a:pPr>
            <a:r>
              <a:rPr lang="tr-TR" sz="2800" b="1" dirty="0">
                <a:solidFill>
                  <a:schemeClr val="bg1"/>
                </a:solidFill>
                <a:effectLst>
                  <a:outerShdw blurRad="38100" dist="38100" dir="2700000" algn="tl">
                    <a:srgbClr val="000000">
                      <a:alpha val="43137"/>
                    </a:srgbClr>
                  </a:outerShdw>
                </a:effectLst>
                <a:latin typeface="Calibri" pitchFamily="34" charset="0"/>
              </a:rPr>
              <a:t>TOPLUMSAL OLAYLAR  VE ETKİNLİKLER</a:t>
            </a:r>
          </a:p>
        </p:txBody>
      </p:sp>
      <p:sp>
        <p:nvSpPr>
          <p:cNvPr id="11"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GÜVENLİK ŞUBE MÜDÜRLÜĞÜ</a:t>
            </a:r>
            <a:endParaRPr lang="en-US" sz="1600" b="1" dirty="0">
              <a:solidFill>
                <a:schemeClr val="bg1"/>
              </a:solidFill>
              <a:ea typeface="Avenir Next Heavy" charset="0"/>
              <a:cs typeface="Avenir Next Heavy" charset="0"/>
            </a:endParaRPr>
          </a:p>
        </p:txBody>
      </p:sp>
      <p:sp>
        <p:nvSpPr>
          <p:cNvPr id="12"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tr-TR" sz="1600" b="1" dirty="0">
                <a:solidFill>
                  <a:schemeClr val="bg1"/>
                </a:solidFill>
                <a:effectLst>
                  <a:outerShdw blurRad="38100" dist="38100" dir="2700000" algn="tl">
                    <a:srgbClr val="000000">
                      <a:alpha val="43137"/>
                    </a:srgbClr>
                  </a:outerShdw>
                </a:effectLst>
                <a:latin typeface="Calibri" pitchFamily="34" charset="0"/>
              </a:rPr>
              <a:t>TOPLUMSAL OLAYLAR  VE ETKİNLİKLER</a:t>
            </a:r>
          </a:p>
        </p:txBody>
      </p:sp>
      <p:pic>
        <p:nvPicPr>
          <p:cNvPr id="13" name="Resim 12" descr="C:\Users\303742\Desktop\Erzincan logo - Kopya.png"/>
          <p:cNvPicPr/>
          <p:nvPr/>
        </p:nvPicPr>
        <p:blipFill>
          <a:blip r:embed="rId4"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Tree>
    <p:extLst>
      <p:ext uri="{BB962C8B-B14F-4D97-AF65-F5344CB8AC3E}">
        <p14:creationId xmlns:p14="http://schemas.microsoft.com/office/powerpoint/2010/main" val="262491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BİRİMLER</a:t>
            </a: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6" name="Metin kutusu 5"/>
          <p:cNvSpPr txBox="1"/>
          <p:nvPr/>
        </p:nvSpPr>
        <p:spPr>
          <a:xfrm>
            <a:off x="0" y="4077072"/>
            <a:ext cx="12192000" cy="707886"/>
          </a:xfrm>
          <a:prstGeom prst="rect">
            <a:avLst/>
          </a:prstGeom>
          <a:noFill/>
        </p:spPr>
        <p:txBody>
          <a:bodyPr wrap="square" rtlCol="0">
            <a:spAutoFit/>
          </a:bodyPr>
          <a:lstStyle/>
          <a:p>
            <a:pPr algn="ctr"/>
            <a:r>
              <a:rPr lang="tr-TR" sz="4000" b="1" dirty="0">
                <a:solidFill>
                  <a:schemeClr val="accent5">
                    <a:lumMod val="50000"/>
                  </a:schemeClr>
                </a:solidFill>
              </a:rPr>
              <a:t>BİNA DURUMUMUZ</a:t>
            </a:r>
          </a:p>
        </p:txBody>
      </p:sp>
      <p:pic>
        <p:nvPicPr>
          <p:cNvPr id="8" name="Resim 7" descr="C:\Users\303742\Desktop\Erzincan logo - Kopy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7858" y="1436694"/>
            <a:ext cx="2556284" cy="2424354"/>
          </a:xfrm>
          <a:prstGeom prst="rect">
            <a:avLst/>
          </a:prstGeom>
          <a:noFill/>
          <a:ln>
            <a:noFill/>
          </a:ln>
        </p:spPr>
      </p:pic>
    </p:spTree>
    <p:extLst>
      <p:ext uri="{BB962C8B-B14F-4D97-AF65-F5344CB8AC3E}">
        <p14:creationId xmlns:p14="http://schemas.microsoft.com/office/powerpoint/2010/main" val="2742033074"/>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tr-TR" sz="1600" b="1" dirty="0">
              <a:solidFill>
                <a:schemeClr val="bg1"/>
              </a:solidFill>
              <a:latin typeface="Arial" panose="020B0604020202020204" pitchFamily="34" charset="0"/>
              <a:cs typeface="Arial" panose="020B0604020202020204" pitchFamily="34" charset="0"/>
            </a:endParaRP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6" name="Metin kutusu 5"/>
          <p:cNvSpPr txBox="1"/>
          <p:nvPr/>
        </p:nvSpPr>
        <p:spPr>
          <a:xfrm>
            <a:off x="0" y="4077072"/>
            <a:ext cx="12192000" cy="707886"/>
          </a:xfrm>
          <a:prstGeom prst="rect">
            <a:avLst/>
          </a:prstGeom>
          <a:noFill/>
        </p:spPr>
        <p:txBody>
          <a:bodyPr wrap="square" rtlCol="0">
            <a:spAutoFit/>
          </a:bodyPr>
          <a:lstStyle/>
          <a:p>
            <a:pPr algn="ctr"/>
            <a:r>
              <a:rPr lang="tr-TR" sz="4000" b="1" dirty="0">
                <a:solidFill>
                  <a:schemeClr val="accent5">
                    <a:lumMod val="50000"/>
                  </a:schemeClr>
                </a:solidFill>
              </a:rPr>
              <a:t> BİZ NE YAPTIK ? </a:t>
            </a:r>
          </a:p>
        </p:txBody>
      </p:sp>
      <p:pic>
        <p:nvPicPr>
          <p:cNvPr id="8" name="Resim 7" descr="C:\Users\303742\Desktop\Erzincan logo - Kopya.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0804" y="1153717"/>
            <a:ext cx="2556284" cy="2424354"/>
          </a:xfrm>
          <a:prstGeom prst="rect">
            <a:avLst/>
          </a:prstGeom>
          <a:noFill/>
          <a:ln>
            <a:noFill/>
          </a:ln>
        </p:spPr>
      </p:pic>
    </p:spTree>
    <p:extLst>
      <p:ext uri="{BB962C8B-B14F-4D97-AF65-F5344CB8AC3E}">
        <p14:creationId xmlns:p14="http://schemas.microsoft.com/office/powerpoint/2010/main" val="3269587959"/>
      </p:ext>
    </p:extLst>
  </p:cSld>
  <p:clrMapOvr>
    <a:masterClrMapping/>
  </p:clrMapOvr>
  <mc:AlternateContent xmlns:mc="http://schemas.openxmlformats.org/markup-compatibility/2006" xmlns:p14="http://schemas.microsoft.com/office/powerpoint/2010/main">
    <mc:Choice Requires="p14">
      <p:transition spd="slow" p14:dur="1400">
        <p14:flip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RESMİ ve SİVİL EKİP SAYILARI</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graphicFrame>
        <p:nvGraphicFramePr>
          <p:cNvPr id="11" name="4 Grafik">
            <a:extLst>
              <a:ext uri="{FF2B5EF4-FFF2-40B4-BE49-F238E27FC236}">
                <a16:creationId xmlns:a16="http://schemas.microsoft.com/office/drawing/2014/main" id="{0FDE8358-9593-41A9-86F4-BCDA8BCB0728}"/>
              </a:ext>
            </a:extLst>
          </p:cNvPr>
          <p:cNvGraphicFramePr>
            <a:graphicFrameLocks/>
          </p:cNvGraphicFramePr>
          <p:nvPr>
            <p:extLst>
              <p:ext uri="{D42A27DB-BD31-4B8C-83A1-F6EECF244321}">
                <p14:modId xmlns:p14="http://schemas.microsoft.com/office/powerpoint/2010/main" val="3581987149"/>
              </p:ext>
            </p:extLst>
          </p:nvPr>
        </p:nvGraphicFramePr>
        <p:xfrm>
          <a:off x="278451" y="1003528"/>
          <a:ext cx="11064552" cy="52693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09522568"/>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KONTROL EDİLEN ARAÇ SAYISI</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graphicFrame>
        <p:nvGraphicFramePr>
          <p:cNvPr id="6" name="4 Grafik">
            <a:extLst>
              <a:ext uri="{FF2B5EF4-FFF2-40B4-BE49-F238E27FC236}">
                <a16:creationId xmlns:a16="http://schemas.microsoft.com/office/drawing/2014/main" id="{6FD57B76-75E1-4C8E-98B6-A1EB2BCAFE8E}"/>
              </a:ext>
            </a:extLst>
          </p:cNvPr>
          <p:cNvGraphicFramePr>
            <a:graphicFrameLocks/>
          </p:cNvGraphicFramePr>
          <p:nvPr>
            <p:extLst>
              <p:ext uri="{D42A27DB-BD31-4B8C-83A1-F6EECF244321}">
                <p14:modId xmlns:p14="http://schemas.microsoft.com/office/powerpoint/2010/main" val="3155988997"/>
              </p:ext>
            </p:extLst>
          </p:nvPr>
        </p:nvGraphicFramePr>
        <p:xfrm>
          <a:off x="275653" y="1200150"/>
          <a:ext cx="11506181" cy="521972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04406646"/>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SORGULANAN ŞAHIS SAYISI</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graphicFrame>
        <p:nvGraphicFramePr>
          <p:cNvPr id="8" name="4 Grafik">
            <a:extLst>
              <a:ext uri="{FF2B5EF4-FFF2-40B4-BE49-F238E27FC236}">
                <a16:creationId xmlns:a16="http://schemas.microsoft.com/office/drawing/2014/main" id="{322B4900-058A-4DDD-BDC2-5790254D56CB}"/>
              </a:ext>
            </a:extLst>
          </p:cNvPr>
          <p:cNvGraphicFramePr>
            <a:graphicFrameLocks/>
          </p:cNvGraphicFramePr>
          <p:nvPr>
            <p:extLst>
              <p:ext uri="{D42A27DB-BD31-4B8C-83A1-F6EECF244321}">
                <p14:modId xmlns:p14="http://schemas.microsoft.com/office/powerpoint/2010/main" val="4006623441"/>
              </p:ext>
            </p:extLst>
          </p:nvPr>
        </p:nvGraphicFramePr>
        <p:xfrm>
          <a:off x="198805" y="1247776"/>
          <a:ext cx="11794389" cy="54737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74909674"/>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ARANMASI OLUP YAKALANAN ŞAHIS SAYISI</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graphicFrame>
        <p:nvGraphicFramePr>
          <p:cNvPr id="6" name="4 Grafik">
            <a:extLst>
              <a:ext uri="{FF2B5EF4-FFF2-40B4-BE49-F238E27FC236}">
                <a16:creationId xmlns:a16="http://schemas.microsoft.com/office/drawing/2014/main" id="{4DB9028C-9B34-4C6B-9946-3BD60E0DC930}"/>
              </a:ext>
            </a:extLst>
          </p:cNvPr>
          <p:cNvGraphicFramePr>
            <a:graphicFrameLocks/>
          </p:cNvGraphicFramePr>
          <p:nvPr>
            <p:extLst>
              <p:ext uri="{D42A27DB-BD31-4B8C-83A1-F6EECF244321}">
                <p14:modId xmlns:p14="http://schemas.microsoft.com/office/powerpoint/2010/main" val="1843241380"/>
              </p:ext>
            </p:extLst>
          </p:nvPr>
        </p:nvGraphicFramePr>
        <p:xfrm>
          <a:off x="75501" y="1770371"/>
          <a:ext cx="11652750" cy="48041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91797358"/>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POLİS TANITIM YELEKLERİ</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pic>
        <p:nvPicPr>
          <p:cNvPr id="10" name="İçerik Yer Tutucusu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7769" y="1314291"/>
            <a:ext cx="2716853" cy="4675232"/>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Metin kutusu 10"/>
          <p:cNvSpPr txBox="1"/>
          <p:nvPr/>
        </p:nvSpPr>
        <p:spPr>
          <a:xfrm>
            <a:off x="1013148" y="1381320"/>
            <a:ext cx="7059025" cy="1015663"/>
          </a:xfrm>
          <a:prstGeom prst="rect">
            <a:avLst/>
          </a:prstGeom>
          <a:noFill/>
        </p:spPr>
        <p:txBody>
          <a:bodyPr wrap="square" rtlCol="0">
            <a:spAutoFit/>
          </a:bodyPr>
          <a:lstStyle/>
          <a:p>
            <a:pPr algn="just"/>
            <a:r>
              <a:rPr lang="tr-TR" sz="2000" dirty="0">
                <a:solidFill>
                  <a:srgbClr val="002060"/>
                </a:solidFill>
                <a:latin typeface="Times New Roman" panose="02020603050405020304" pitchFamily="18" charset="0"/>
                <a:cs typeface="Times New Roman" panose="02020603050405020304" pitchFamily="18" charset="0"/>
              </a:rPr>
              <a:t>	23.11.2022 tarihinde Polisin görünürlüğünü arttırmak amacıyla </a:t>
            </a:r>
            <a:r>
              <a:rPr lang="tr-TR" sz="2000" b="1" dirty="0">
                <a:solidFill>
                  <a:srgbClr val="FF0000"/>
                </a:solidFill>
                <a:latin typeface="Times New Roman" panose="02020603050405020304" pitchFamily="18" charset="0"/>
                <a:cs typeface="Times New Roman" panose="02020603050405020304" pitchFamily="18" charset="0"/>
              </a:rPr>
              <a:t>400</a:t>
            </a:r>
            <a:r>
              <a:rPr lang="tr-TR" sz="2000" dirty="0">
                <a:solidFill>
                  <a:srgbClr val="002060"/>
                </a:solidFill>
                <a:latin typeface="Times New Roman" panose="02020603050405020304" pitchFamily="18" charset="0"/>
                <a:cs typeface="Times New Roman" panose="02020603050405020304" pitchFamily="18" charset="0"/>
              </a:rPr>
              <a:t> adet Erzincan yazılı Kırmızı Polis Yeleği  Emniyet Müdürlüğümüz envanterine kazandırılmıştır.</a:t>
            </a:r>
          </a:p>
        </p:txBody>
      </p:sp>
      <p:pic>
        <p:nvPicPr>
          <p:cNvPr id="12" name="Resi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148" y="2682443"/>
            <a:ext cx="5879592" cy="330708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68943995"/>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662731" y="36025"/>
            <a:ext cx="720000" cy="720000"/>
          </a:xfrm>
          <a:prstGeom prst="rect">
            <a:avLst/>
          </a:prstGeom>
          <a:noFill/>
          <a:ln>
            <a:noFill/>
          </a:ln>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9676" y="1041298"/>
            <a:ext cx="4248646" cy="2387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Dikdörtgen 5"/>
          <p:cNvSpPr/>
          <p:nvPr/>
        </p:nvSpPr>
        <p:spPr>
          <a:xfrm>
            <a:off x="388921" y="939601"/>
            <a:ext cx="5993810" cy="2862322"/>
          </a:xfrm>
          <a:prstGeom prst="rect">
            <a:avLst/>
          </a:prstGeom>
        </p:spPr>
        <p:txBody>
          <a:bodyPr wrap="square">
            <a:spAutoFit/>
          </a:bodyPr>
          <a:lstStyle/>
          <a:p>
            <a:pPr algn="just"/>
            <a:r>
              <a:rPr lang="tr-TR" sz="2000" dirty="0">
                <a:solidFill>
                  <a:srgbClr val="002060"/>
                </a:solidFill>
                <a:latin typeface="Times New Roman" panose="02020603050405020304" pitchFamily="18" charset="0"/>
                <a:cs typeface="Times New Roman" panose="02020603050405020304" pitchFamily="18" charset="0"/>
              </a:rPr>
              <a:t>	Çocuklarımızın güvenli bir ortamda eğitim sürdürebilmeleri amacıyla ilimizde ilk defa Çocuk Şube Müdürlüğü  koordinesine </a:t>
            </a:r>
            <a:r>
              <a:rPr lang="tr-TR" sz="2000" b="1" dirty="0">
                <a:solidFill>
                  <a:srgbClr val="002060"/>
                </a:solidFill>
                <a:latin typeface="Times New Roman" panose="02020603050405020304" pitchFamily="18" charset="0"/>
                <a:cs typeface="Times New Roman" panose="02020603050405020304" pitchFamily="18" charset="0"/>
              </a:rPr>
              <a:t>11.09.2022</a:t>
            </a:r>
            <a:r>
              <a:rPr lang="tr-TR" sz="2000" dirty="0">
                <a:solidFill>
                  <a:srgbClr val="002060"/>
                </a:solidFill>
                <a:latin typeface="Times New Roman" panose="02020603050405020304" pitchFamily="18" charset="0"/>
                <a:cs typeface="Times New Roman" panose="02020603050405020304" pitchFamily="18" charset="0"/>
              </a:rPr>
              <a:t> tarihi itibarıyla Okul Önleri ve Çevreleri Uygulamalarına başlanmış, sorumluluk bölgemizde bulunan okullarımızın giriş e çıkışlarında </a:t>
            </a:r>
            <a:r>
              <a:rPr lang="tr-TR" sz="2000" b="1" dirty="0">
                <a:solidFill>
                  <a:srgbClr val="FF0000"/>
                </a:solidFill>
                <a:latin typeface="Times New Roman" panose="02020603050405020304" pitchFamily="18" charset="0"/>
                <a:cs typeface="Times New Roman" panose="02020603050405020304" pitchFamily="18" charset="0"/>
              </a:rPr>
              <a:t>41 Ekip</a:t>
            </a:r>
            <a:r>
              <a:rPr lang="tr-TR" sz="2000" dirty="0">
                <a:solidFill>
                  <a:srgbClr val="FF0000"/>
                </a:solidFill>
                <a:latin typeface="Times New Roman" panose="02020603050405020304" pitchFamily="18" charset="0"/>
                <a:cs typeface="Times New Roman" panose="02020603050405020304" pitchFamily="18" charset="0"/>
              </a:rPr>
              <a:t> </a:t>
            </a:r>
            <a:r>
              <a:rPr lang="tr-TR" sz="2000" dirty="0">
                <a:solidFill>
                  <a:srgbClr val="002060"/>
                </a:solidFill>
                <a:latin typeface="Times New Roman" panose="02020603050405020304" pitchFamily="18" charset="0"/>
                <a:cs typeface="Times New Roman" panose="02020603050405020304" pitchFamily="18" charset="0"/>
              </a:rPr>
              <a:t>görevli bulunmakta, okul müdürlerimizle </a:t>
            </a:r>
            <a:r>
              <a:rPr lang="tr-TR" sz="2000" b="1" dirty="0">
                <a:solidFill>
                  <a:srgbClr val="FF0000"/>
                </a:solidFill>
                <a:latin typeface="Times New Roman" panose="02020603050405020304" pitchFamily="18" charset="0"/>
                <a:cs typeface="Times New Roman" panose="02020603050405020304" pitchFamily="18" charset="0"/>
              </a:rPr>
              <a:t>70 Rütbeli Okul Koordinasyon Görevlisi</a:t>
            </a:r>
            <a:r>
              <a:rPr lang="tr-TR" sz="2000" b="1" dirty="0">
                <a:solidFill>
                  <a:srgbClr val="002060"/>
                </a:solidFill>
                <a:latin typeface="Times New Roman" panose="02020603050405020304" pitchFamily="18" charset="0"/>
                <a:cs typeface="Times New Roman" panose="02020603050405020304" pitchFamily="18" charset="0"/>
              </a:rPr>
              <a:t> </a:t>
            </a:r>
            <a:r>
              <a:rPr lang="tr-TR" sz="2000" dirty="0">
                <a:solidFill>
                  <a:srgbClr val="002060"/>
                </a:solidFill>
                <a:latin typeface="Times New Roman" panose="02020603050405020304" pitchFamily="18" charset="0"/>
                <a:cs typeface="Times New Roman" panose="02020603050405020304" pitchFamily="18" charset="0"/>
              </a:rPr>
              <a:t>her hafta görüşmeler yapmakta  ve </a:t>
            </a:r>
            <a:r>
              <a:rPr lang="tr-TR" sz="2000" b="1" dirty="0">
                <a:solidFill>
                  <a:srgbClr val="FF0000"/>
                </a:solidFill>
                <a:latin typeface="Times New Roman" panose="02020603050405020304" pitchFamily="18" charset="0"/>
                <a:cs typeface="Times New Roman" panose="02020603050405020304" pitchFamily="18" charset="0"/>
              </a:rPr>
              <a:t>3 okulumuzda sabit okul polisi</a:t>
            </a:r>
            <a:r>
              <a:rPr lang="tr-TR" sz="2000" dirty="0">
                <a:solidFill>
                  <a:srgbClr val="002060"/>
                </a:solidFill>
                <a:latin typeface="Times New Roman" panose="02020603050405020304" pitchFamily="18" charset="0"/>
                <a:cs typeface="Times New Roman" panose="02020603050405020304" pitchFamily="18" charset="0"/>
              </a:rPr>
              <a:t>  bulunmaktadır.    	</a:t>
            </a:r>
          </a:p>
        </p:txBody>
      </p:sp>
      <p:sp>
        <p:nvSpPr>
          <p:cNvPr id="14" name="Rectangle 7">
            <a:extLst>
              <a:ext uri="{FF2B5EF4-FFF2-40B4-BE49-F238E27FC236}">
                <a16:creationId xmlns:a16="http://schemas.microsoft.com/office/drawing/2014/main" id="{DBA4DAD3-67C2-BA48-90F9-6657ABDB17A6}"/>
              </a:ext>
            </a:extLst>
          </p:cNvPr>
          <p:cNvSpPr/>
          <p:nvPr/>
        </p:nvSpPr>
        <p:spPr>
          <a:xfrm>
            <a:off x="0" y="283528"/>
            <a:ext cx="5662731"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OKULLARIN/YURTLARIN  ÇEVRE GÜVENLİĞİ</a:t>
            </a:r>
          </a:p>
        </p:txBody>
      </p:sp>
      <p:sp>
        <p:nvSpPr>
          <p:cNvPr id="2" name="Dikdörtgen 1">
            <a:extLst>
              <a:ext uri="{FF2B5EF4-FFF2-40B4-BE49-F238E27FC236}">
                <a16:creationId xmlns:a16="http://schemas.microsoft.com/office/drawing/2014/main" id="{BE7C31A4-FC60-4BEB-8178-EA4E107CA55D}"/>
              </a:ext>
            </a:extLst>
          </p:cNvPr>
          <p:cNvSpPr/>
          <p:nvPr/>
        </p:nvSpPr>
        <p:spPr>
          <a:xfrm>
            <a:off x="276730" y="4120811"/>
            <a:ext cx="6424474" cy="2308324"/>
          </a:xfrm>
          <a:prstGeom prst="rect">
            <a:avLst/>
          </a:prstGeom>
        </p:spPr>
        <p:txBody>
          <a:bodyPr wrap="square">
            <a:spAutoFit/>
          </a:bodyPr>
          <a:lstStyle/>
          <a:p>
            <a:pPr algn="just"/>
            <a:r>
              <a:rPr lang="tr-TR"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Üniversit</a:t>
            </a:r>
            <a:r>
              <a:rPr lang="tr-TR" sz="2000" dirty="0">
                <a:solidFill>
                  <a:srgbClr val="002060"/>
                </a:solidFill>
                <a:latin typeface="Times New Roman" panose="02020603050405020304" pitchFamily="18" charset="0"/>
                <a:cs typeface="Times New Roman" panose="02020603050405020304" pitchFamily="18" charset="0"/>
              </a:rPr>
              <a:t>e </a:t>
            </a:r>
            <a:r>
              <a:rPr lang="en-US" sz="2000" dirty="0" err="1">
                <a:solidFill>
                  <a:srgbClr val="002060"/>
                </a:solidFill>
                <a:latin typeface="Times New Roman" panose="02020603050405020304" pitchFamily="18" charset="0"/>
                <a:cs typeface="Times New Roman" panose="02020603050405020304" pitchFamily="18" charset="0"/>
              </a:rPr>
              <a:t>öğrencilerinin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huzurlu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ve</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güvenli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bir</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ortamda</a:t>
            </a:r>
            <a:r>
              <a:rPr lang="en-US" sz="2000" dirty="0">
                <a:solidFill>
                  <a:srgbClr val="002060"/>
                </a:solidFill>
                <a:latin typeface="Times New Roman" panose="02020603050405020304" pitchFamily="18" charset="0"/>
                <a:cs typeface="Times New Roman" panose="02020603050405020304" pitchFamily="18" charset="0"/>
              </a:rPr>
              <a:t> </a:t>
            </a:r>
            <a:r>
              <a:rPr lang="tr-TR" sz="2000" dirty="0">
                <a:solidFill>
                  <a:srgbClr val="002060"/>
                </a:solidFill>
                <a:latin typeface="Times New Roman" panose="02020603050405020304" pitchFamily="18" charset="0"/>
                <a:cs typeface="Times New Roman" panose="02020603050405020304" pitchFamily="18" charset="0"/>
              </a:rPr>
              <a:t>hayatlarını </a:t>
            </a:r>
            <a:r>
              <a:rPr lang="en-US" sz="2000" dirty="0" err="1">
                <a:solidFill>
                  <a:srgbClr val="002060"/>
                </a:solidFill>
                <a:latin typeface="Times New Roman" panose="02020603050405020304" pitchFamily="18" charset="0"/>
                <a:cs typeface="Times New Roman" panose="02020603050405020304" pitchFamily="18" charset="0"/>
              </a:rPr>
              <a:t>sürdür</a:t>
            </a:r>
            <a:r>
              <a:rPr lang="tr-TR" sz="2000" dirty="0">
                <a:solidFill>
                  <a:srgbClr val="002060"/>
                </a:solidFill>
                <a:latin typeface="Times New Roman" panose="02020603050405020304" pitchFamily="18" charset="0"/>
                <a:cs typeface="Times New Roman" panose="02020603050405020304" pitchFamily="18" charset="0"/>
              </a:rPr>
              <a:t>e</a:t>
            </a:r>
            <a:r>
              <a:rPr lang="en-US" sz="2000" dirty="0" err="1">
                <a:solidFill>
                  <a:srgbClr val="002060"/>
                </a:solidFill>
                <a:latin typeface="Times New Roman" panose="02020603050405020304" pitchFamily="18" charset="0"/>
                <a:cs typeface="Times New Roman" panose="02020603050405020304" pitchFamily="18" charset="0"/>
              </a:rPr>
              <a:t>lebilme</a:t>
            </a:r>
            <a:r>
              <a:rPr lang="tr-TR" sz="2000" dirty="0" err="1">
                <a:solidFill>
                  <a:srgbClr val="002060"/>
                </a:solidFill>
                <a:latin typeface="Times New Roman" panose="02020603050405020304" pitchFamily="18" charset="0"/>
                <a:cs typeface="Times New Roman" panose="02020603050405020304" pitchFamily="18" charset="0"/>
              </a:rPr>
              <a:t>leri</a:t>
            </a:r>
            <a:r>
              <a:rPr lang="tr-TR" sz="2000" dirty="0">
                <a:solidFill>
                  <a:srgbClr val="002060"/>
                </a:solidFill>
                <a:latin typeface="Times New Roman" panose="02020603050405020304" pitchFamily="18" charset="0"/>
                <a:cs typeface="Times New Roman" panose="02020603050405020304" pitchFamily="18" charset="0"/>
              </a:rPr>
              <a:t> amacıyla kaldıkları yurt önleri ve çevresinde  Asayiş Şube Müdürlüğü ekiplerimizce </a:t>
            </a:r>
            <a:r>
              <a:rPr lang="tr-TR" sz="2000" b="1" dirty="0">
                <a:solidFill>
                  <a:srgbClr val="002060"/>
                </a:solidFill>
                <a:latin typeface="Times New Roman" panose="02020603050405020304" pitchFamily="18" charset="0"/>
                <a:cs typeface="Times New Roman" panose="02020603050405020304" pitchFamily="18" charset="0"/>
              </a:rPr>
              <a:t>12.09.2022</a:t>
            </a:r>
            <a:r>
              <a:rPr lang="tr-TR" sz="2000" dirty="0">
                <a:solidFill>
                  <a:srgbClr val="002060"/>
                </a:solidFill>
                <a:latin typeface="Times New Roman" panose="02020603050405020304" pitchFamily="18" charset="0"/>
                <a:cs typeface="Times New Roman" panose="02020603050405020304" pitchFamily="18" charset="0"/>
              </a:rPr>
              <a:t> tarihi itibarıyla  devriye görevine başlanılmış günlük olarak </a:t>
            </a:r>
            <a:r>
              <a:rPr lang="tr-TR" sz="2000" b="1" dirty="0">
                <a:solidFill>
                  <a:srgbClr val="FF0000"/>
                </a:solidFill>
                <a:latin typeface="Times New Roman" panose="02020603050405020304" pitchFamily="18" charset="0"/>
                <a:cs typeface="Times New Roman" panose="02020603050405020304" pitchFamily="18" charset="0"/>
              </a:rPr>
              <a:t>12 Ekip </a:t>
            </a:r>
            <a:r>
              <a:rPr lang="tr-TR" sz="2000" dirty="0">
                <a:solidFill>
                  <a:srgbClr val="002060"/>
                </a:solidFill>
                <a:latin typeface="Times New Roman" panose="02020603050405020304" pitchFamily="18" charset="0"/>
                <a:cs typeface="Times New Roman" panose="02020603050405020304" pitchFamily="18" charset="0"/>
              </a:rPr>
              <a:t>ile giriş ve çıkış saatlerinde kontrol edilerek, yurt çıkışlarında gece </a:t>
            </a:r>
            <a:r>
              <a:rPr lang="tr-TR" sz="2000" b="1" dirty="0">
                <a:solidFill>
                  <a:srgbClr val="FF0000"/>
                </a:solidFill>
                <a:latin typeface="Times New Roman" panose="02020603050405020304" pitchFamily="18" charset="0"/>
                <a:cs typeface="Times New Roman" panose="02020603050405020304" pitchFamily="18" charset="0"/>
              </a:rPr>
              <a:t>00:00</a:t>
            </a:r>
            <a:r>
              <a:rPr lang="tr-TR" sz="2000" dirty="0">
                <a:solidFill>
                  <a:srgbClr val="002060"/>
                </a:solidFill>
                <a:latin typeface="Times New Roman" panose="02020603050405020304" pitchFamily="18" charset="0"/>
                <a:cs typeface="Times New Roman" panose="02020603050405020304" pitchFamily="18" charset="0"/>
              </a:rPr>
              <a:t> a kadar sabit ekip görev almaktadır.</a:t>
            </a:r>
          </a:p>
        </p:txBody>
      </p:sp>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9676" y="3598474"/>
            <a:ext cx="4248646" cy="28306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21033991"/>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080E2048-C998-484E-878B-5870BB867D92}"/>
              </a:ext>
            </a:extLst>
          </p:cNvPr>
          <p:cNvSpPr txBox="1"/>
          <p:nvPr/>
        </p:nvSpPr>
        <p:spPr>
          <a:xfrm>
            <a:off x="-1" y="4504910"/>
            <a:ext cx="12192000" cy="707886"/>
          </a:xfrm>
          <a:prstGeom prst="rect">
            <a:avLst/>
          </a:prstGeom>
          <a:noFill/>
        </p:spPr>
        <p:txBody>
          <a:bodyPr wrap="square" rtlCol="0">
            <a:spAutoFit/>
          </a:bodyPr>
          <a:lstStyle/>
          <a:p>
            <a:pPr algn="ctr"/>
            <a:r>
              <a:rPr lang="tr-TR" sz="4000" b="1" dirty="0">
                <a:solidFill>
                  <a:schemeClr val="accent5">
                    <a:lumMod val="50000"/>
                  </a:schemeClr>
                </a:solidFill>
              </a:rPr>
              <a:t>SOSYAL MEDYA ve PROJELERİMİZ </a:t>
            </a:r>
          </a:p>
        </p:txBody>
      </p:sp>
      <p:pic>
        <p:nvPicPr>
          <p:cNvPr id="5" name="Resim 4" descr="C:\Users\303742\Desktop\Erzincan logo - Kopya.png">
            <a:extLst>
              <a:ext uri="{FF2B5EF4-FFF2-40B4-BE49-F238E27FC236}">
                <a16:creationId xmlns:a16="http://schemas.microsoft.com/office/drawing/2014/main" id="{80235845-AF9C-4942-B07F-4B66A261E68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7857" y="1653593"/>
            <a:ext cx="2556284" cy="2424354"/>
          </a:xfrm>
          <a:prstGeom prst="rect">
            <a:avLst/>
          </a:prstGeom>
          <a:noFill/>
          <a:ln>
            <a:noFill/>
          </a:ln>
        </p:spPr>
      </p:pic>
      <p:sp>
        <p:nvSpPr>
          <p:cNvPr id="6" name="Rectangle 6">
            <a:extLst>
              <a:ext uri="{FF2B5EF4-FFF2-40B4-BE49-F238E27FC236}">
                <a16:creationId xmlns:a16="http://schemas.microsoft.com/office/drawing/2014/main" id="{D3E496D8-EF8A-475C-A305-C0E9A177D91D}"/>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7" name="Rectangle 7">
            <a:extLst>
              <a:ext uri="{FF2B5EF4-FFF2-40B4-BE49-F238E27FC236}">
                <a16:creationId xmlns:a16="http://schemas.microsoft.com/office/drawing/2014/main" id="{C71863FD-AC12-40C1-9E3D-F4B2D2BB92F4}"/>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tr-TR" sz="1600" b="1" dirty="0">
              <a:solidFill>
                <a:schemeClr val="bg1"/>
              </a:solidFill>
              <a:latin typeface="Arial" panose="020B0604020202020204" pitchFamily="34" charset="0"/>
              <a:cs typeface="Arial" panose="020B0604020202020204" pitchFamily="34" charset="0"/>
            </a:endParaRPr>
          </a:p>
        </p:txBody>
      </p:sp>
      <p:pic>
        <p:nvPicPr>
          <p:cNvPr id="8" name="Resim 7" descr="C:\Users\303742\Desktop\Erzincan logo - Kopya.png">
            <a:extLst>
              <a:ext uri="{FF2B5EF4-FFF2-40B4-BE49-F238E27FC236}">
                <a16:creationId xmlns:a16="http://schemas.microsoft.com/office/drawing/2014/main" id="{334B9910-4BB4-4DF9-978D-77D75A8F0698}"/>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Tree>
    <p:extLst>
      <p:ext uri="{BB962C8B-B14F-4D97-AF65-F5344CB8AC3E}">
        <p14:creationId xmlns:p14="http://schemas.microsoft.com/office/powerpoint/2010/main" val="1109980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SOSYAL MEDYA</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20" name="İçerik Yer Tutucusu 2"/>
          <p:cNvSpPr txBox="1">
            <a:spLocks/>
          </p:cNvSpPr>
          <p:nvPr/>
        </p:nvSpPr>
        <p:spPr>
          <a:xfrm>
            <a:off x="623075" y="1498883"/>
            <a:ext cx="5937116" cy="52154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buClr>
                <a:srgbClr val="0909E9"/>
              </a:buClr>
            </a:pPr>
            <a:r>
              <a:rPr lang="tr-TR" sz="2200" dirty="0">
                <a:solidFill>
                  <a:srgbClr val="002060"/>
                </a:solidFill>
                <a:latin typeface="Times New Roman" panose="02020603050405020304" pitchFamily="18" charset="0"/>
                <a:cs typeface="Times New Roman" panose="02020603050405020304" pitchFamily="18" charset="0"/>
              </a:rPr>
              <a:t>	Sosyal medyanın kurumsal olarak kullanılmasıyla Erzincan Emniyet Müdürlüğü’nün kamuoyuna tanıtılması ve imajına olumlu katkı sağlanması amacıyla </a:t>
            </a:r>
            <a:r>
              <a:rPr lang="tr-TR" sz="2200" b="1" dirty="0">
                <a:solidFill>
                  <a:srgbClr val="FF0000"/>
                </a:solidFill>
                <a:latin typeface="Times New Roman" panose="02020603050405020304" pitchFamily="18" charset="0"/>
                <a:cs typeface="Times New Roman" panose="02020603050405020304" pitchFamily="18" charset="0"/>
              </a:rPr>
              <a:t>27.07.2021</a:t>
            </a:r>
            <a:r>
              <a:rPr lang="tr-TR" sz="2200" dirty="0">
                <a:solidFill>
                  <a:srgbClr val="002060"/>
                </a:solidFill>
                <a:latin typeface="Times New Roman" panose="02020603050405020304" pitchFamily="18" charset="0"/>
                <a:cs typeface="Times New Roman" panose="02020603050405020304" pitchFamily="18" charset="0"/>
              </a:rPr>
              <a:t> tarihinde sosyal medya hesaplarımız açılmıştır.</a:t>
            </a:r>
          </a:p>
          <a:p>
            <a:pPr algn="just">
              <a:buClr>
                <a:srgbClr val="0909E9"/>
              </a:buClr>
            </a:pPr>
            <a:r>
              <a:rPr lang="tr-TR" sz="2200" dirty="0">
                <a:solidFill>
                  <a:srgbClr val="002060"/>
                </a:solidFill>
                <a:latin typeface="Times New Roman" panose="02020603050405020304" pitchFamily="18" charset="0"/>
                <a:cs typeface="Times New Roman" panose="02020603050405020304" pitchFamily="18" charset="0"/>
              </a:rPr>
              <a:t>	Bu amaçla sosyal medya hesaplarımızda öncelikli hedef kitlesi vatandaşlar ve kamuoyudur.</a:t>
            </a:r>
          </a:p>
          <a:p>
            <a:pPr algn="just">
              <a:buClr>
                <a:srgbClr val="0909E9"/>
              </a:buClr>
            </a:pPr>
            <a:r>
              <a:rPr lang="tr-TR" sz="2200" dirty="0">
                <a:solidFill>
                  <a:srgbClr val="002060"/>
                </a:solidFill>
                <a:latin typeface="Times New Roman" panose="02020603050405020304" pitchFamily="18" charset="0"/>
                <a:cs typeface="Times New Roman" panose="02020603050405020304" pitchFamily="18" charset="0"/>
              </a:rPr>
              <a:t>	Vatandaşla iç içe ve vatandaşın içinde olunduğu vurgusunun yapılması amaçlanmaktadır.</a:t>
            </a:r>
          </a:p>
          <a:p>
            <a:pPr algn="just">
              <a:buClr>
                <a:srgbClr val="0909E9"/>
              </a:buClr>
            </a:pPr>
            <a:r>
              <a:rPr lang="tr-TR" sz="2200" dirty="0">
                <a:solidFill>
                  <a:srgbClr val="002060"/>
                </a:solidFill>
                <a:latin typeface="Times New Roman" panose="02020603050405020304" pitchFamily="18" charset="0"/>
                <a:cs typeface="Times New Roman" panose="02020603050405020304" pitchFamily="18" charset="0"/>
              </a:rPr>
              <a:t>	Hazırlanan videolar, senaryo, </a:t>
            </a:r>
            <a:r>
              <a:rPr lang="tr-TR" sz="2200" dirty="0" err="1">
                <a:solidFill>
                  <a:srgbClr val="002060"/>
                </a:solidFill>
                <a:latin typeface="Times New Roman" panose="02020603050405020304" pitchFamily="18" charset="0"/>
                <a:cs typeface="Times New Roman" panose="02020603050405020304" pitchFamily="18" charset="0"/>
              </a:rPr>
              <a:t>yönetmen,oyuncu</a:t>
            </a:r>
            <a:r>
              <a:rPr lang="tr-TR" sz="2200" dirty="0">
                <a:solidFill>
                  <a:srgbClr val="002060"/>
                </a:solidFill>
                <a:latin typeface="Times New Roman" panose="02020603050405020304" pitchFamily="18" charset="0"/>
                <a:cs typeface="Times New Roman" panose="02020603050405020304" pitchFamily="18" charset="0"/>
              </a:rPr>
              <a:t>, dekor </a:t>
            </a:r>
            <a:r>
              <a:rPr lang="tr-TR" sz="2200" dirty="0" err="1">
                <a:solidFill>
                  <a:srgbClr val="002060"/>
                </a:solidFill>
                <a:latin typeface="Times New Roman" panose="02020603050405020304" pitchFamily="18" charset="0"/>
                <a:cs typeface="Times New Roman" panose="02020603050405020304" pitchFamily="18" charset="0"/>
              </a:rPr>
              <a:t>v.s</a:t>
            </a:r>
            <a:r>
              <a:rPr lang="tr-TR" sz="2200" dirty="0">
                <a:solidFill>
                  <a:srgbClr val="002060"/>
                </a:solidFill>
                <a:latin typeface="Times New Roman" panose="02020603050405020304" pitchFamily="18" charset="0"/>
                <a:cs typeface="Times New Roman" panose="02020603050405020304" pitchFamily="18" charset="0"/>
              </a:rPr>
              <a:t> hepsi </a:t>
            </a:r>
            <a:r>
              <a:rPr lang="tr-TR" sz="2200" b="1" dirty="0">
                <a:solidFill>
                  <a:srgbClr val="002060"/>
                </a:solidFill>
                <a:latin typeface="Times New Roman" panose="02020603050405020304" pitchFamily="18" charset="0"/>
                <a:cs typeface="Times New Roman" panose="02020603050405020304" pitchFamily="18" charset="0"/>
              </a:rPr>
              <a:t>İl Emniyet Müdürlüğü personellerimiz tarafından hazırlanmıştır. </a:t>
            </a:r>
          </a:p>
          <a:p>
            <a:pPr algn="just"/>
            <a:endParaRPr lang="tr-TR" sz="2200" dirty="0">
              <a:solidFill>
                <a:srgbClr val="002060"/>
              </a:solidFill>
              <a:latin typeface="Times New Roman" panose="02020603050405020304" pitchFamily="18" charset="0"/>
              <a:cs typeface="Times New Roman" panose="02020603050405020304" pitchFamily="18" charset="0"/>
            </a:endParaRPr>
          </a:p>
        </p:txBody>
      </p:sp>
      <p:pic>
        <p:nvPicPr>
          <p:cNvPr id="21" name="Resim 20">
            <a:extLst>
              <a:ext uri="{FF2B5EF4-FFF2-40B4-BE49-F238E27FC236}">
                <a16:creationId xmlns:a16="http://schemas.microsoft.com/office/drawing/2014/main" id="{62BD08A8-059E-434F-BCA8-A7990A9F2D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5576" y="1886989"/>
            <a:ext cx="4775337" cy="3536622"/>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3000601"/>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tr-TR" sz="1600" b="1" dirty="0">
              <a:solidFill>
                <a:schemeClr val="bg1"/>
              </a:solidFill>
              <a:latin typeface="Arial" panose="020B0604020202020204" pitchFamily="34" charset="0"/>
              <a:cs typeface="Arial" panose="020B0604020202020204" pitchFamily="34" charset="0"/>
            </a:endParaRP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40" name="Dikdörtgen 39"/>
          <p:cNvSpPr/>
          <p:nvPr/>
        </p:nvSpPr>
        <p:spPr>
          <a:xfrm>
            <a:off x="372701" y="1029804"/>
            <a:ext cx="11335219" cy="1323439"/>
          </a:xfrm>
          <a:prstGeom prst="rect">
            <a:avLst/>
          </a:prstGeom>
          <a:noFill/>
        </p:spPr>
        <p:txBody>
          <a:bodyPr wrap="none" lIns="91440" tIns="45720" rIns="91440" bIns="45720">
            <a:spAutoFit/>
          </a:bodyPr>
          <a:lstStyle/>
          <a:p>
            <a:pPr algn="ctr"/>
            <a:r>
              <a:rPr lang="tr-TR" sz="40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Emniyet Müdürlükleri Arasında</a:t>
            </a:r>
          </a:p>
          <a:p>
            <a:pPr algn="ctr"/>
            <a:r>
              <a:rPr lang="tr-TR" sz="40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Sosyal Medya Türkiye Geneli Takipçi Sıralamamız</a:t>
            </a:r>
            <a:endParaRPr lang="tr-TR" sz="40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6" name="Diyagram 5"/>
          <p:cNvGraphicFramePr/>
          <p:nvPr>
            <p:extLst/>
          </p:nvPr>
        </p:nvGraphicFramePr>
        <p:xfrm>
          <a:off x="665302" y="2438968"/>
          <a:ext cx="5978524" cy="3985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Resim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9026" y="2353243"/>
            <a:ext cx="4000500" cy="4390458"/>
          </a:xfrm>
          <a:prstGeom prst="rect">
            <a:avLst/>
          </a:prstGeom>
        </p:spPr>
      </p:pic>
    </p:spTree>
    <p:extLst>
      <p:ext uri="{BB962C8B-B14F-4D97-AF65-F5344CB8AC3E}">
        <p14:creationId xmlns:p14="http://schemas.microsoft.com/office/powerpoint/2010/main" val="3114106117"/>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YENİ HİZMET BİNASI -1</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3" name="Dikdörtgen 2"/>
          <p:cNvSpPr/>
          <p:nvPr/>
        </p:nvSpPr>
        <p:spPr>
          <a:xfrm>
            <a:off x="973754" y="1762939"/>
            <a:ext cx="10244489" cy="2893100"/>
          </a:xfrm>
          <a:prstGeom prst="rect">
            <a:avLst/>
          </a:prstGeom>
        </p:spPr>
        <p:txBody>
          <a:bodyPr wrap="square">
            <a:spAutoFit/>
          </a:bodyPr>
          <a:lstStyle/>
          <a:p>
            <a:pPr lvl="0" algn="just">
              <a:defRPr/>
            </a:pPr>
            <a:r>
              <a:rPr lang="tr-TR" sz="2000" dirty="0">
                <a:solidFill>
                  <a:srgbClr val="002060"/>
                </a:solidFill>
                <a:latin typeface="Times New Roman" panose="02020603050405020304" pitchFamily="18" charset="0"/>
                <a:cs typeface="Times New Roman" panose="02020603050405020304" pitchFamily="18" charset="0"/>
              </a:rPr>
              <a:t>	</a:t>
            </a:r>
            <a:r>
              <a:rPr lang="tr-TR" sz="2000" dirty="0" err="1">
                <a:solidFill>
                  <a:srgbClr val="002060"/>
                </a:solidFill>
                <a:latin typeface="Times New Roman" panose="02020603050405020304" pitchFamily="18" charset="0"/>
                <a:cs typeface="Times New Roman" panose="02020603050405020304" pitchFamily="18" charset="0"/>
              </a:rPr>
              <a:t>EGM'ce</a:t>
            </a:r>
            <a:r>
              <a:rPr lang="tr-TR" sz="2000" dirty="0">
                <a:solidFill>
                  <a:srgbClr val="002060"/>
                </a:solidFill>
                <a:latin typeface="Times New Roman" panose="02020603050405020304" pitchFamily="18" charset="0"/>
                <a:cs typeface="Times New Roman" panose="02020603050405020304" pitchFamily="18" charset="0"/>
              </a:rPr>
              <a:t> inşaat yatırım programına dahil edilmiş ve ödenek planlaması yapılmış olan; “İl Emniyet Müdürlüğü Yeni Hizmet </a:t>
            </a:r>
            <a:r>
              <a:rPr lang="tr-TR" sz="2000" dirty="0" err="1">
                <a:solidFill>
                  <a:srgbClr val="002060"/>
                </a:solidFill>
                <a:latin typeface="Times New Roman" panose="02020603050405020304" pitchFamily="18" charset="0"/>
                <a:cs typeface="Times New Roman" panose="02020603050405020304" pitchFamily="18" charset="0"/>
              </a:rPr>
              <a:t>Binası”nın</a:t>
            </a:r>
            <a:r>
              <a:rPr lang="tr-TR" sz="2000" dirty="0">
                <a:solidFill>
                  <a:srgbClr val="002060"/>
                </a:solidFill>
                <a:latin typeface="Times New Roman" panose="02020603050405020304" pitchFamily="18" charset="0"/>
                <a:cs typeface="Times New Roman" panose="02020603050405020304" pitchFamily="18" charset="0"/>
              </a:rPr>
              <a:t>, İlimiz, Merkez </a:t>
            </a:r>
            <a:r>
              <a:rPr lang="tr-TR" sz="2000" dirty="0" err="1">
                <a:solidFill>
                  <a:srgbClr val="002060"/>
                </a:solidFill>
                <a:latin typeface="Times New Roman" panose="02020603050405020304" pitchFamily="18" charset="0"/>
                <a:cs typeface="Times New Roman" panose="02020603050405020304" pitchFamily="18" charset="0"/>
              </a:rPr>
              <a:t>İzzetpaşa</a:t>
            </a:r>
            <a:r>
              <a:rPr lang="tr-TR" sz="2000" dirty="0">
                <a:solidFill>
                  <a:srgbClr val="002060"/>
                </a:solidFill>
                <a:latin typeface="Times New Roman" panose="02020603050405020304" pitchFamily="18" charset="0"/>
                <a:cs typeface="Times New Roman" panose="02020603050405020304" pitchFamily="18" charset="0"/>
              </a:rPr>
              <a:t> Mahallesi, 1712 ada, 23 parselde bulunan, mülkiyeti Hazineye ait, 32.050,44 m² yüzölçümlü, İçişleri Bakanlığına (Emniyet Genel Müdürlüğü) tahsisli taşınmaz üzerine planlaması yapılmıştır.</a:t>
            </a:r>
          </a:p>
          <a:p>
            <a:pPr lvl="0" algn="just">
              <a:defRPr/>
            </a:pPr>
            <a:endParaRPr lang="tr-TR" sz="2000" b="1" dirty="0">
              <a:solidFill>
                <a:srgbClr val="002060"/>
              </a:solidFill>
              <a:latin typeface="Times New Roman" panose="02020603050405020304" pitchFamily="18" charset="0"/>
              <a:cs typeface="Times New Roman" panose="02020603050405020304" pitchFamily="18" charset="0"/>
            </a:endParaRPr>
          </a:p>
          <a:p>
            <a:pPr lvl="0" algn="just">
              <a:defRPr/>
            </a:pPr>
            <a:r>
              <a:rPr lang="tr-TR"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tr-TR" sz="2000" b="1" dirty="0">
                <a:solidFill>
                  <a:srgbClr val="002060"/>
                </a:solidFill>
                <a:latin typeface="Times New Roman" panose="02020603050405020304" pitchFamily="18" charset="0"/>
                <a:cs typeface="Times New Roman" panose="02020603050405020304" pitchFamily="18" charset="0"/>
              </a:rPr>
              <a:t>“</a:t>
            </a:r>
            <a:r>
              <a:rPr lang="tr-TR" sz="2000" b="1" dirty="0">
                <a:solidFill>
                  <a:srgbClr val="002060"/>
                </a:solidFill>
                <a:latin typeface="Times New Roman" panose="02020603050405020304" pitchFamily="18" charset="0"/>
                <a:ea typeface="Calibri" panose="020F0502020204030204" pitchFamily="34" charset="0"/>
                <a:cs typeface="Arial" panose="020B0604020202020204" pitchFamily="34" charset="0"/>
              </a:rPr>
              <a:t>İl Emniyet Müdürlüğü Ana Hizmet Binası , Çevik Kuvvet Şube Müdürlüğü Hizmet Binası, Özel Harekat Şube Müdürlüğü Hizmet Binası ve Polis Merkezi Amirliği Hizmet Binası</a:t>
            </a:r>
            <a:r>
              <a:rPr lang="tr-TR" sz="2000" b="1" dirty="0">
                <a:solidFill>
                  <a:srgbClr val="002060"/>
                </a:solidFill>
                <a:latin typeface="Times New Roman" panose="02020603050405020304" pitchFamily="18" charset="0"/>
                <a:cs typeface="Times New Roman" panose="02020603050405020304" pitchFamily="18" charset="0"/>
              </a:rPr>
              <a:t> ”</a:t>
            </a:r>
            <a:r>
              <a:rPr lang="tr-TR" sz="2000" b="1" dirty="0">
                <a:solidFill>
                  <a:srgbClr val="002060"/>
                </a:solidFill>
                <a:latin typeface="Times New Roman" panose="02020603050405020304" pitchFamily="18" charset="0"/>
                <a:ea typeface="Calibri" panose="020F0502020204030204" pitchFamily="34" charset="0"/>
                <a:cs typeface="Arial" panose="020B0604020202020204" pitchFamily="34" charset="0"/>
              </a:rPr>
              <a:t>  </a:t>
            </a:r>
            <a:r>
              <a:rPr lang="tr-TR" sz="2000" dirty="0">
                <a:solidFill>
                  <a:srgbClr val="002060"/>
                </a:solidFill>
                <a:latin typeface="Times New Roman" panose="02020603050405020304" pitchFamily="18" charset="0"/>
                <a:ea typeface="Calibri" panose="020F0502020204030204" pitchFamily="34" charset="0"/>
                <a:cs typeface="Arial" panose="020B0604020202020204" pitchFamily="34" charset="0"/>
              </a:rPr>
              <a:t>yapım işleri ile ilgili olarak, </a:t>
            </a:r>
            <a:r>
              <a:rPr lang="tr-TR" sz="2000" b="1" dirty="0">
                <a:solidFill>
                  <a:srgbClr val="002060"/>
                </a:solidFill>
                <a:latin typeface="Times New Roman" panose="02020603050405020304" pitchFamily="18" charset="0"/>
                <a:ea typeface="Calibri" panose="020F0502020204030204" pitchFamily="34" charset="0"/>
                <a:cs typeface="Arial" panose="020B0604020202020204" pitchFamily="34" charset="0"/>
              </a:rPr>
              <a:t>İl Özel İdaresi</a:t>
            </a:r>
            <a:r>
              <a:rPr lang="tr-TR" sz="2000" dirty="0">
                <a:solidFill>
                  <a:srgbClr val="002060"/>
                </a:solidFill>
                <a:latin typeface="Times New Roman" panose="02020603050405020304" pitchFamily="18" charset="0"/>
                <a:ea typeface="Calibri" panose="020F0502020204030204" pitchFamily="34" charset="0"/>
                <a:cs typeface="Arial" panose="020B0604020202020204" pitchFamily="34" charset="0"/>
              </a:rPr>
              <a:t> tarafından ihale yapılarak </a:t>
            </a:r>
            <a:r>
              <a:rPr lang="tr-TR" sz="2000" dirty="0">
                <a:solidFill>
                  <a:srgbClr val="002060"/>
                </a:solidFill>
                <a:latin typeface="Times New Roman" panose="02020603050405020304" pitchFamily="18" charset="0"/>
                <a:cs typeface="Times New Roman" panose="02020603050405020304" pitchFamily="18" charset="0"/>
              </a:rPr>
              <a:t>17.864 m² inşaat alanına sahip olacak İl Emniyet Müdürlüğü Yeni Hizmet Binası yapılacaktır.</a:t>
            </a:r>
            <a:endParaRPr lang="tr-TR" sz="2000" dirty="0">
              <a:solidFill>
                <a:srgbClr val="002060"/>
              </a:solidFill>
            </a:endParaRPr>
          </a:p>
        </p:txBody>
      </p:sp>
    </p:spTree>
    <p:extLst>
      <p:ext uri="{BB962C8B-B14F-4D97-AF65-F5344CB8AC3E}">
        <p14:creationId xmlns:p14="http://schemas.microsoft.com/office/powerpoint/2010/main" val="3751841754"/>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tr-TR" sz="1600" b="1" dirty="0">
              <a:solidFill>
                <a:schemeClr val="bg1"/>
              </a:solidFill>
              <a:latin typeface="Arial" panose="020B0604020202020204" pitchFamily="34" charset="0"/>
              <a:cs typeface="Arial" panose="020B0604020202020204" pitchFamily="34" charset="0"/>
            </a:endParaRP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40" name="Dikdörtgen 39"/>
          <p:cNvSpPr/>
          <p:nvPr/>
        </p:nvSpPr>
        <p:spPr>
          <a:xfrm>
            <a:off x="495499" y="1029804"/>
            <a:ext cx="11089639" cy="707886"/>
          </a:xfrm>
          <a:prstGeom prst="rect">
            <a:avLst/>
          </a:prstGeom>
          <a:noFill/>
        </p:spPr>
        <p:txBody>
          <a:bodyPr wrap="none" lIns="91440" tIns="45720" rIns="91440" bIns="45720">
            <a:spAutoFit/>
          </a:bodyPr>
          <a:lstStyle/>
          <a:p>
            <a:pPr algn="ctr"/>
            <a:r>
              <a:rPr lang="tr-TR" sz="40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SOSYAL MEDYA VİDEO İZLENME SAYILARI</a:t>
            </a:r>
            <a:endParaRPr lang="tr-TR" sz="40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3" name="Tablo 2"/>
          <p:cNvGraphicFramePr>
            <a:graphicFrameLocks noGrp="1"/>
          </p:cNvGraphicFramePr>
          <p:nvPr>
            <p:extLst>
              <p:ext uri="{D42A27DB-BD31-4B8C-83A1-F6EECF244321}">
                <p14:modId xmlns:p14="http://schemas.microsoft.com/office/powerpoint/2010/main" val="22596476"/>
              </p:ext>
            </p:extLst>
          </p:nvPr>
        </p:nvGraphicFramePr>
        <p:xfrm>
          <a:off x="1105592" y="3723148"/>
          <a:ext cx="6101571" cy="2443470"/>
        </p:xfrm>
        <a:graphic>
          <a:graphicData uri="http://schemas.openxmlformats.org/drawingml/2006/table">
            <a:tbl>
              <a:tblPr firstRow="1" bandRow="1">
                <a:tableStyleId>{5C22544A-7EE6-4342-B048-85BDC9FD1C3A}</a:tableStyleId>
              </a:tblPr>
              <a:tblGrid>
                <a:gridCol w="2123938">
                  <a:extLst>
                    <a:ext uri="{9D8B030D-6E8A-4147-A177-3AD203B41FA5}">
                      <a16:colId xmlns:a16="http://schemas.microsoft.com/office/drawing/2014/main" val="3649340520"/>
                    </a:ext>
                  </a:extLst>
                </a:gridCol>
                <a:gridCol w="2066029">
                  <a:extLst>
                    <a:ext uri="{9D8B030D-6E8A-4147-A177-3AD203B41FA5}">
                      <a16:colId xmlns:a16="http://schemas.microsoft.com/office/drawing/2014/main" val="3349930243"/>
                    </a:ext>
                  </a:extLst>
                </a:gridCol>
                <a:gridCol w="1911604">
                  <a:extLst>
                    <a:ext uri="{9D8B030D-6E8A-4147-A177-3AD203B41FA5}">
                      <a16:colId xmlns:a16="http://schemas.microsoft.com/office/drawing/2014/main" val="692164161"/>
                    </a:ext>
                  </a:extLst>
                </a:gridCol>
              </a:tblGrid>
              <a:tr h="538983">
                <a:tc>
                  <a:txBody>
                    <a:bodyPr/>
                    <a:lstStyle/>
                    <a:p>
                      <a:pPr algn="ctr"/>
                      <a:endParaRPr lang="tr-TR" sz="1100" b="1" dirty="0">
                        <a:effectLst/>
                        <a:latin typeface="Times New Roman" panose="02020603050405020304" pitchFamily="18" charset="0"/>
                      </a:endParaRPr>
                    </a:p>
                  </a:txBody>
                  <a:tcPr/>
                </a:tc>
                <a:tc>
                  <a:txBody>
                    <a:bodyPr/>
                    <a:lstStyle/>
                    <a:p>
                      <a:pPr algn="ctr">
                        <a:spcAft>
                          <a:spcPts val="0"/>
                        </a:spcAft>
                        <a:tabLst>
                          <a:tab pos="-1371600" algn="l"/>
                        </a:tabLst>
                      </a:pPr>
                      <a:r>
                        <a:rPr lang="tr-TR" sz="1600" b="1">
                          <a:effectLst/>
                        </a:rPr>
                        <a:t>Video Sayısı</a:t>
                      </a:r>
                      <a:endParaRPr lang="tr-TR" sz="1600" b="1">
                        <a:effectLst/>
                        <a:latin typeface="Times New Roman" panose="02020603050405020304" pitchFamily="18" charset="0"/>
                        <a:ea typeface="Times New Roman" panose="02020603050405020304" pitchFamily="18" charset="0"/>
                      </a:endParaRPr>
                    </a:p>
                  </a:txBody>
                  <a:tcPr anchor="ctr"/>
                </a:tc>
                <a:tc>
                  <a:txBody>
                    <a:bodyPr/>
                    <a:lstStyle/>
                    <a:p>
                      <a:pPr algn="ctr">
                        <a:spcAft>
                          <a:spcPts val="0"/>
                        </a:spcAft>
                        <a:tabLst>
                          <a:tab pos="-1371600" algn="l"/>
                        </a:tabLst>
                      </a:pPr>
                      <a:r>
                        <a:rPr lang="tr-TR" sz="1600" b="1" dirty="0">
                          <a:effectLst/>
                        </a:rPr>
                        <a:t>İzlenme Sayısı</a:t>
                      </a:r>
                      <a:endParaRPr lang="tr-TR" sz="1600" b="1" dirty="0">
                        <a:effectLst/>
                        <a:latin typeface="Times New Roman" panose="02020603050405020304" pitchFamily="18" charset="0"/>
                        <a:ea typeface="Times New Roman" panose="02020603050405020304" pitchFamily="18" charset="0"/>
                      </a:endParaRPr>
                    </a:p>
                  </a:txBody>
                  <a:tcPr anchor="ctr"/>
                </a:tc>
                <a:extLst>
                  <a:ext uri="{0D108BD9-81ED-4DB2-BD59-A6C34878D82A}">
                    <a16:rowId xmlns:a16="http://schemas.microsoft.com/office/drawing/2014/main" val="3936808604"/>
                  </a:ext>
                </a:extLst>
              </a:tr>
              <a:tr h="538983">
                <a:tc>
                  <a:txBody>
                    <a:bodyPr/>
                    <a:lstStyle/>
                    <a:p>
                      <a:pPr algn="ctr">
                        <a:spcAft>
                          <a:spcPts val="0"/>
                        </a:spcAft>
                        <a:tabLst>
                          <a:tab pos="-1371600" algn="l"/>
                        </a:tabLst>
                      </a:pPr>
                      <a:r>
                        <a:rPr lang="tr-TR" sz="1600" b="1" dirty="0" err="1">
                          <a:effectLst/>
                        </a:rPr>
                        <a:t>Operayon</a:t>
                      </a:r>
                      <a:r>
                        <a:rPr lang="tr-TR" sz="1600" b="1" dirty="0">
                          <a:effectLst/>
                        </a:rPr>
                        <a:t> ve Uygulama Videoları</a:t>
                      </a:r>
                      <a:endParaRPr lang="tr-TR" sz="1600" b="1" dirty="0">
                        <a:effectLst/>
                        <a:latin typeface="Times New Roman" panose="02020603050405020304" pitchFamily="18" charset="0"/>
                        <a:ea typeface="Times New Roman" panose="02020603050405020304" pitchFamily="18" charset="0"/>
                      </a:endParaRPr>
                    </a:p>
                  </a:txBody>
                  <a:tcPr anchor="ctr"/>
                </a:tc>
                <a:tc>
                  <a:txBody>
                    <a:bodyPr/>
                    <a:lstStyle/>
                    <a:p>
                      <a:pPr algn="ctr">
                        <a:spcAft>
                          <a:spcPts val="0"/>
                        </a:spcAft>
                        <a:tabLst>
                          <a:tab pos="-1371600" algn="l"/>
                        </a:tabLst>
                      </a:pPr>
                      <a:r>
                        <a:rPr lang="tr-TR" sz="1600" b="1" dirty="0">
                          <a:effectLst/>
                        </a:rPr>
                        <a:t>24</a:t>
                      </a:r>
                      <a:endParaRPr lang="tr-TR" sz="1600" b="1" dirty="0">
                        <a:effectLst/>
                        <a:latin typeface="Times New Roman" panose="02020603050405020304" pitchFamily="18" charset="0"/>
                        <a:ea typeface="Times New Roman" panose="02020603050405020304" pitchFamily="18" charset="0"/>
                      </a:endParaRPr>
                    </a:p>
                  </a:txBody>
                  <a:tcPr anchor="ctr"/>
                </a:tc>
                <a:tc>
                  <a:txBody>
                    <a:bodyPr/>
                    <a:lstStyle/>
                    <a:p>
                      <a:pPr algn="ctr">
                        <a:spcAft>
                          <a:spcPts val="0"/>
                        </a:spcAft>
                        <a:tabLst>
                          <a:tab pos="-1371600" algn="l"/>
                        </a:tabLst>
                      </a:pPr>
                      <a:r>
                        <a:rPr lang="tr-TR" sz="1600" b="1">
                          <a:effectLst/>
                        </a:rPr>
                        <a:t>235.000</a:t>
                      </a:r>
                      <a:endParaRPr lang="tr-TR" sz="1600" b="1">
                        <a:effectLst/>
                        <a:latin typeface="Times New Roman" panose="02020603050405020304" pitchFamily="18" charset="0"/>
                        <a:ea typeface="Times New Roman" panose="02020603050405020304" pitchFamily="18" charset="0"/>
                      </a:endParaRPr>
                    </a:p>
                  </a:txBody>
                  <a:tcPr anchor="ctr"/>
                </a:tc>
                <a:extLst>
                  <a:ext uri="{0D108BD9-81ED-4DB2-BD59-A6C34878D82A}">
                    <a16:rowId xmlns:a16="http://schemas.microsoft.com/office/drawing/2014/main" val="148717903"/>
                  </a:ext>
                </a:extLst>
              </a:tr>
              <a:tr h="538983">
                <a:tc>
                  <a:txBody>
                    <a:bodyPr/>
                    <a:lstStyle/>
                    <a:p>
                      <a:pPr algn="ctr">
                        <a:spcAft>
                          <a:spcPts val="0"/>
                        </a:spcAft>
                        <a:tabLst>
                          <a:tab pos="-1371600" algn="l"/>
                        </a:tabLst>
                      </a:pPr>
                      <a:r>
                        <a:rPr lang="tr-TR" sz="1600" b="1" dirty="0">
                          <a:effectLst/>
                        </a:rPr>
                        <a:t>Bilgilendirme Videoları</a:t>
                      </a:r>
                      <a:endParaRPr lang="tr-TR" sz="1600" b="1" dirty="0">
                        <a:effectLst/>
                        <a:latin typeface="Times New Roman" panose="02020603050405020304" pitchFamily="18" charset="0"/>
                        <a:ea typeface="Times New Roman" panose="02020603050405020304" pitchFamily="18" charset="0"/>
                      </a:endParaRPr>
                    </a:p>
                  </a:txBody>
                  <a:tcPr anchor="ctr"/>
                </a:tc>
                <a:tc>
                  <a:txBody>
                    <a:bodyPr/>
                    <a:lstStyle/>
                    <a:p>
                      <a:pPr algn="ctr">
                        <a:spcAft>
                          <a:spcPts val="0"/>
                        </a:spcAft>
                        <a:tabLst>
                          <a:tab pos="-1371600" algn="l"/>
                        </a:tabLst>
                      </a:pPr>
                      <a:r>
                        <a:rPr lang="tr-TR" sz="1600" b="1" dirty="0">
                          <a:effectLst/>
                        </a:rPr>
                        <a:t>44</a:t>
                      </a:r>
                      <a:endParaRPr lang="tr-TR" sz="1600" b="1" dirty="0">
                        <a:effectLst/>
                        <a:latin typeface="Times New Roman" panose="02020603050405020304" pitchFamily="18" charset="0"/>
                        <a:ea typeface="Times New Roman" panose="02020603050405020304" pitchFamily="18" charset="0"/>
                      </a:endParaRPr>
                    </a:p>
                  </a:txBody>
                  <a:tcPr anchor="ctr"/>
                </a:tc>
                <a:tc>
                  <a:txBody>
                    <a:bodyPr/>
                    <a:lstStyle/>
                    <a:p>
                      <a:pPr algn="ctr">
                        <a:spcAft>
                          <a:spcPts val="0"/>
                        </a:spcAft>
                        <a:tabLst>
                          <a:tab pos="-1371600" algn="l"/>
                        </a:tabLst>
                      </a:pPr>
                      <a:r>
                        <a:rPr lang="tr-TR" sz="1600" b="1">
                          <a:effectLst/>
                        </a:rPr>
                        <a:t>1.390.000</a:t>
                      </a:r>
                      <a:endParaRPr lang="tr-TR" sz="1600" b="1">
                        <a:effectLst/>
                        <a:latin typeface="Times New Roman" panose="02020603050405020304" pitchFamily="18" charset="0"/>
                        <a:ea typeface="Times New Roman" panose="02020603050405020304" pitchFamily="18" charset="0"/>
                      </a:endParaRPr>
                    </a:p>
                  </a:txBody>
                  <a:tcPr anchor="ctr"/>
                </a:tc>
                <a:extLst>
                  <a:ext uri="{0D108BD9-81ED-4DB2-BD59-A6C34878D82A}">
                    <a16:rowId xmlns:a16="http://schemas.microsoft.com/office/drawing/2014/main" val="749300577"/>
                  </a:ext>
                </a:extLst>
              </a:tr>
              <a:tr h="393192">
                <a:tc>
                  <a:txBody>
                    <a:bodyPr/>
                    <a:lstStyle/>
                    <a:p>
                      <a:pPr algn="ctr">
                        <a:spcAft>
                          <a:spcPts val="0"/>
                        </a:spcAft>
                        <a:tabLst>
                          <a:tab pos="-1371600" algn="l"/>
                        </a:tabLst>
                      </a:pPr>
                      <a:r>
                        <a:rPr lang="tr-TR" sz="1600" b="1">
                          <a:effectLst/>
                        </a:rPr>
                        <a:t>Diğer Videolar</a:t>
                      </a:r>
                      <a:endParaRPr lang="tr-TR" sz="1600" b="1">
                        <a:effectLst/>
                        <a:latin typeface="Times New Roman" panose="02020603050405020304" pitchFamily="18" charset="0"/>
                        <a:ea typeface="Times New Roman" panose="02020603050405020304" pitchFamily="18" charset="0"/>
                      </a:endParaRPr>
                    </a:p>
                  </a:txBody>
                  <a:tcPr anchor="ctr"/>
                </a:tc>
                <a:tc>
                  <a:txBody>
                    <a:bodyPr/>
                    <a:lstStyle/>
                    <a:p>
                      <a:pPr algn="ctr">
                        <a:spcAft>
                          <a:spcPts val="0"/>
                        </a:spcAft>
                        <a:tabLst>
                          <a:tab pos="-1371600" algn="l"/>
                        </a:tabLst>
                      </a:pPr>
                      <a:r>
                        <a:rPr lang="tr-TR" sz="1600" b="1" dirty="0">
                          <a:effectLst/>
                        </a:rPr>
                        <a:t>68</a:t>
                      </a:r>
                      <a:endParaRPr lang="tr-TR" sz="1600" b="1" dirty="0">
                        <a:effectLst/>
                        <a:latin typeface="Times New Roman" panose="02020603050405020304" pitchFamily="18" charset="0"/>
                        <a:ea typeface="Times New Roman" panose="02020603050405020304" pitchFamily="18" charset="0"/>
                      </a:endParaRPr>
                    </a:p>
                  </a:txBody>
                  <a:tcPr anchor="ctr"/>
                </a:tc>
                <a:tc>
                  <a:txBody>
                    <a:bodyPr/>
                    <a:lstStyle/>
                    <a:p>
                      <a:pPr algn="ctr">
                        <a:spcAft>
                          <a:spcPts val="0"/>
                        </a:spcAft>
                        <a:tabLst>
                          <a:tab pos="-1371600" algn="l"/>
                        </a:tabLst>
                      </a:pPr>
                      <a:r>
                        <a:rPr lang="tr-TR" sz="1600" b="1" dirty="0">
                          <a:effectLst/>
                        </a:rPr>
                        <a:t>2.789.000</a:t>
                      </a:r>
                      <a:endParaRPr lang="tr-TR" sz="1600" b="1" dirty="0">
                        <a:effectLst/>
                        <a:latin typeface="Times New Roman" panose="02020603050405020304" pitchFamily="18" charset="0"/>
                        <a:ea typeface="Times New Roman" panose="02020603050405020304" pitchFamily="18" charset="0"/>
                      </a:endParaRPr>
                    </a:p>
                  </a:txBody>
                  <a:tcPr anchor="ctr"/>
                </a:tc>
                <a:extLst>
                  <a:ext uri="{0D108BD9-81ED-4DB2-BD59-A6C34878D82A}">
                    <a16:rowId xmlns:a16="http://schemas.microsoft.com/office/drawing/2014/main" val="2273159816"/>
                  </a:ext>
                </a:extLst>
              </a:tr>
              <a:tr h="393192">
                <a:tc>
                  <a:txBody>
                    <a:bodyPr/>
                    <a:lstStyle/>
                    <a:p>
                      <a:pPr algn="ctr">
                        <a:spcAft>
                          <a:spcPts val="0"/>
                        </a:spcAft>
                        <a:tabLst>
                          <a:tab pos="-1371600" algn="l"/>
                        </a:tabLst>
                      </a:pPr>
                      <a:r>
                        <a:rPr lang="tr-TR" sz="1600" b="1">
                          <a:effectLst/>
                        </a:rPr>
                        <a:t>TOPLAM</a:t>
                      </a:r>
                      <a:endParaRPr lang="tr-TR" sz="1600" b="1">
                        <a:effectLst/>
                        <a:latin typeface="Times New Roman" panose="02020603050405020304" pitchFamily="18" charset="0"/>
                        <a:ea typeface="Times New Roman" panose="02020603050405020304" pitchFamily="18" charset="0"/>
                      </a:endParaRPr>
                    </a:p>
                  </a:txBody>
                  <a:tcPr anchor="ctr"/>
                </a:tc>
                <a:tc>
                  <a:txBody>
                    <a:bodyPr/>
                    <a:lstStyle/>
                    <a:p>
                      <a:pPr algn="ctr">
                        <a:spcAft>
                          <a:spcPts val="0"/>
                        </a:spcAft>
                        <a:tabLst>
                          <a:tab pos="-1371600" algn="l"/>
                        </a:tabLst>
                      </a:pPr>
                      <a:r>
                        <a:rPr lang="tr-TR" sz="1600" b="1" dirty="0">
                          <a:effectLst/>
                        </a:rPr>
                        <a:t>136</a:t>
                      </a:r>
                      <a:endParaRPr lang="tr-TR" sz="1600" b="1" dirty="0">
                        <a:effectLst/>
                        <a:latin typeface="Times New Roman" panose="02020603050405020304" pitchFamily="18" charset="0"/>
                        <a:ea typeface="Times New Roman" panose="02020603050405020304" pitchFamily="18" charset="0"/>
                      </a:endParaRPr>
                    </a:p>
                  </a:txBody>
                  <a:tcPr anchor="ctr"/>
                </a:tc>
                <a:tc>
                  <a:txBody>
                    <a:bodyPr/>
                    <a:lstStyle/>
                    <a:p>
                      <a:pPr algn="ctr">
                        <a:spcAft>
                          <a:spcPts val="0"/>
                        </a:spcAft>
                        <a:tabLst>
                          <a:tab pos="-1371600" algn="l"/>
                        </a:tabLst>
                      </a:pPr>
                      <a:r>
                        <a:rPr lang="tr-TR" sz="1600" b="1" dirty="0">
                          <a:effectLst/>
                        </a:rPr>
                        <a:t>4.414.000</a:t>
                      </a:r>
                      <a:endParaRPr lang="tr-TR" sz="1600" b="1" dirty="0">
                        <a:effectLst/>
                        <a:latin typeface="Times New Roman" panose="02020603050405020304" pitchFamily="18" charset="0"/>
                        <a:ea typeface="Times New Roman" panose="02020603050405020304" pitchFamily="18" charset="0"/>
                      </a:endParaRPr>
                    </a:p>
                  </a:txBody>
                  <a:tcPr anchor="ctr"/>
                </a:tc>
                <a:extLst>
                  <a:ext uri="{0D108BD9-81ED-4DB2-BD59-A6C34878D82A}">
                    <a16:rowId xmlns:a16="http://schemas.microsoft.com/office/drawing/2014/main" val="1615296020"/>
                  </a:ext>
                </a:extLst>
              </a:tr>
            </a:tbl>
          </a:graphicData>
        </a:graphic>
      </p:graphicFrame>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00" y="2193607"/>
            <a:ext cx="2236664" cy="3848024"/>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Metin kutusu 9"/>
          <p:cNvSpPr txBox="1"/>
          <p:nvPr/>
        </p:nvSpPr>
        <p:spPr>
          <a:xfrm>
            <a:off x="1330049" y="1945589"/>
            <a:ext cx="5652655" cy="1569660"/>
          </a:xfrm>
          <a:prstGeom prst="rect">
            <a:avLst/>
          </a:prstGeom>
          <a:noFill/>
        </p:spPr>
        <p:txBody>
          <a:bodyPr wrap="square" rtlCol="0">
            <a:spAutoFit/>
          </a:bodyPr>
          <a:lstStyle/>
          <a:p>
            <a:pPr algn="ctr"/>
            <a:r>
              <a:rPr lang="tr-TR" sz="2400" dirty="0">
                <a:solidFill>
                  <a:srgbClr val="002060"/>
                </a:solidFill>
                <a:latin typeface="Times New Roman" panose="02020603050405020304" pitchFamily="18" charset="0"/>
                <a:cs typeface="Times New Roman" panose="02020603050405020304" pitchFamily="18" charset="0"/>
              </a:rPr>
              <a:t>Erzincan Emniyet Müdürlüğü olarak 2023 yılında </a:t>
            </a:r>
            <a:r>
              <a:rPr lang="tr-TR" sz="2400" b="1" dirty="0">
                <a:solidFill>
                  <a:srgbClr val="FF0000"/>
                </a:solidFill>
                <a:latin typeface="Times New Roman" panose="02020603050405020304" pitchFamily="18" charset="0"/>
                <a:cs typeface="Times New Roman" panose="02020603050405020304" pitchFamily="18" charset="0"/>
              </a:rPr>
              <a:t>136</a:t>
            </a:r>
            <a:r>
              <a:rPr lang="tr-TR" sz="2400" dirty="0">
                <a:solidFill>
                  <a:srgbClr val="002060"/>
                </a:solidFill>
                <a:latin typeface="Times New Roman" panose="02020603050405020304" pitchFamily="18" charset="0"/>
                <a:cs typeface="Times New Roman" panose="02020603050405020304" pitchFamily="18" charset="0"/>
              </a:rPr>
              <a:t> adet video tarafımızca yayınlanarak toplamda </a:t>
            </a:r>
            <a:r>
              <a:rPr lang="tr-TR" sz="2400" b="1" dirty="0">
                <a:solidFill>
                  <a:srgbClr val="FF0000"/>
                </a:solidFill>
                <a:latin typeface="Times New Roman" panose="02020603050405020304" pitchFamily="18" charset="0"/>
                <a:cs typeface="Times New Roman" panose="02020603050405020304" pitchFamily="18" charset="0"/>
              </a:rPr>
              <a:t>4 milyon 414 bin </a:t>
            </a:r>
            <a:r>
              <a:rPr lang="tr-TR" sz="2400" dirty="0">
                <a:solidFill>
                  <a:srgbClr val="002060"/>
                </a:solidFill>
                <a:latin typeface="Times New Roman" panose="02020603050405020304" pitchFamily="18" charset="0"/>
                <a:cs typeface="Times New Roman" panose="02020603050405020304" pitchFamily="18" charset="0"/>
              </a:rPr>
              <a:t>izlenme sayısına ulaşmıştır.</a:t>
            </a:r>
          </a:p>
        </p:txBody>
      </p:sp>
    </p:spTree>
    <p:extLst>
      <p:ext uri="{BB962C8B-B14F-4D97-AF65-F5344CB8AC3E}">
        <p14:creationId xmlns:p14="http://schemas.microsoft.com/office/powerpoint/2010/main" val="3290695094"/>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r>
              <a:rPr lang="en-US" sz="5400" b="1" dirty="0">
                <a:solidFill>
                  <a:srgbClr val="1D2B5D"/>
                </a:solidFill>
                <a:latin typeface="Avenir Next Heavy" charset="0"/>
                <a:ea typeface="Avenir Next Heavy" charset="0"/>
                <a:cs typeface="Avenir Next Heavy" charset="0"/>
              </a:rPr>
              <a:t>       </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tr-TR" sz="1600" b="1" dirty="0">
              <a:solidFill>
                <a:schemeClr val="bg1"/>
              </a:solidFill>
              <a:latin typeface="Arial" panose="020B0604020202020204" pitchFamily="34" charset="0"/>
              <a:cs typeface="Arial" panose="020B0604020202020204" pitchFamily="34" charset="0"/>
            </a:endParaRPr>
          </a:p>
        </p:txBody>
      </p:sp>
      <p:pic>
        <p:nvPicPr>
          <p:cNvPr id="7" name="Resim 6"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40" name="Dikdörtgen 39"/>
          <p:cNvSpPr/>
          <p:nvPr/>
        </p:nvSpPr>
        <p:spPr>
          <a:xfrm>
            <a:off x="495499" y="1029804"/>
            <a:ext cx="11089639" cy="707886"/>
          </a:xfrm>
          <a:prstGeom prst="rect">
            <a:avLst/>
          </a:prstGeom>
          <a:noFill/>
        </p:spPr>
        <p:txBody>
          <a:bodyPr wrap="none" lIns="91440" tIns="45720" rIns="91440" bIns="45720">
            <a:spAutoFit/>
          </a:bodyPr>
          <a:lstStyle/>
          <a:p>
            <a:pPr algn="ctr"/>
            <a:r>
              <a:rPr lang="tr-TR" sz="40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SOSYAL MEDYA VİDEO İZLENME SAYILARI</a:t>
            </a:r>
            <a:endParaRPr lang="tr-TR" sz="40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Metin kutusu 9"/>
          <p:cNvSpPr txBox="1"/>
          <p:nvPr/>
        </p:nvSpPr>
        <p:spPr>
          <a:xfrm>
            <a:off x="495499" y="2042544"/>
            <a:ext cx="4991100" cy="3785652"/>
          </a:xfrm>
          <a:prstGeom prst="rect">
            <a:avLst/>
          </a:prstGeom>
          <a:noFill/>
        </p:spPr>
        <p:txBody>
          <a:bodyPr wrap="square" rtlCol="0">
            <a:spAutoFit/>
          </a:bodyPr>
          <a:lstStyle/>
          <a:p>
            <a:pPr algn="just"/>
            <a:r>
              <a:rPr lang="tr-TR" sz="2400" dirty="0">
                <a:solidFill>
                  <a:srgbClr val="002060"/>
                </a:solidFill>
                <a:latin typeface="Times New Roman" panose="02020603050405020304" pitchFamily="18" charset="0"/>
                <a:cs typeface="Times New Roman" panose="02020603050405020304" pitchFamily="18" charset="0"/>
              </a:rPr>
              <a:t>Erzincan Emniyet Müdürlüğü olarak 112 Emniyet Acil ihbar hattını arayarak, Ay Yıldızlı bir Türk Bayrağı olmayışından dolayı üzüntü duyan engelle Teyzemizin isteği üzerine ekiplerimizin götürdüğü </a:t>
            </a:r>
            <a:r>
              <a:rPr lang="tr-TR" sz="2400" dirty="0" err="1">
                <a:solidFill>
                  <a:srgbClr val="002060"/>
                </a:solidFill>
                <a:latin typeface="Times New Roman" panose="02020603050405020304" pitchFamily="18" charset="0"/>
                <a:cs typeface="Times New Roman" panose="02020603050405020304" pitchFamily="18" charset="0"/>
              </a:rPr>
              <a:t>AyYıldızlı</a:t>
            </a:r>
            <a:r>
              <a:rPr lang="tr-TR" sz="2400" dirty="0">
                <a:solidFill>
                  <a:srgbClr val="002060"/>
                </a:solidFill>
                <a:latin typeface="Times New Roman" panose="02020603050405020304" pitchFamily="18" charset="0"/>
                <a:cs typeface="Times New Roman" panose="02020603050405020304" pitchFamily="18" charset="0"/>
              </a:rPr>
              <a:t> Türk Bayrağımız </a:t>
            </a:r>
            <a:r>
              <a:rPr lang="tr-TR" sz="2400" b="1" dirty="0">
                <a:solidFill>
                  <a:srgbClr val="FF0000"/>
                </a:solidFill>
                <a:latin typeface="Times New Roman" panose="02020603050405020304" pitchFamily="18" charset="0"/>
                <a:cs typeface="Times New Roman" panose="02020603050405020304" pitchFamily="18" charset="0"/>
              </a:rPr>
              <a:t>1 milyon 505 bin  </a:t>
            </a:r>
            <a:r>
              <a:rPr lang="tr-TR" sz="2400" dirty="0">
                <a:solidFill>
                  <a:srgbClr val="002060"/>
                </a:solidFill>
                <a:latin typeface="Times New Roman" panose="02020603050405020304" pitchFamily="18" charset="0"/>
                <a:cs typeface="Times New Roman" panose="02020603050405020304" pitchFamily="18" charset="0"/>
              </a:rPr>
              <a:t>izlenme sayısına ulaşmıştır.</a:t>
            </a:r>
          </a:p>
          <a:p>
            <a:pPr algn="just"/>
            <a:endParaRPr lang="tr-TR" sz="2400" dirty="0">
              <a:solidFill>
                <a:srgbClr val="002060"/>
              </a:solidFill>
              <a:latin typeface="Times New Roman" panose="02020603050405020304" pitchFamily="18" charset="0"/>
              <a:cs typeface="Times New Roman" panose="02020603050405020304" pitchFamily="18" charset="0"/>
            </a:endParaRPr>
          </a:p>
          <a:p>
            <a:pPr algn="just"/>
            <a:r>
              <a:rPr lang="tr-TR" sz="2400" dirty="0">
                <a:solidFill>
                  <a:srgbClr val="002060"/>
                </a:solidFill>
                <a:latin typeface="Times New Roman" panose="02020603050405020304" pitchFamily="18" charset="0"/>
                <a:cs typeface="Times New Roman" panose="02020603050405020304" pitchFamily="18" charset="0"/>
              </a:rPr>
              <a:t>Video için </a:t>
            </a:r>
            <a:r>
              <a:rPr lang="tr-TR" sz="2400" b="1" dirty="0">
                <a:solidFill>
                  <a:srgbClr val="002060"/>
                </a:solidFill>
                <a:latin typeface="Times New Roman" panose="02020603050405020304" pitchFamily="18" charset="0"/>
                <a:cs typeface="Times New Roman" panose="02020603050405020304" pitchFamily="18" charset="0"/>
                <a:hlinkClick r:id="rId3" action="ppaction://hlinkfile">
                  <a:extLst>
                    <a:ext uri="{A12FA001-AC4F-418D-AE19-62706E023703}">
                      <ahyp:hlinkClr xmlns:ahyp="http://schemas.microsoft.com/office/drawing/2018/hyperlinkcolor" xmlns="" val="tx"/>
                    </a:ext>
                  </a:extLst>
                </a:hlinkClick>
              </a:rPr>
              <a:t>tıklayınız. </a:t>
            </a:r>
            <a:endParaRPr lang="tr-TR" sz="2400" b="1" dirty="0">
              <a:solidFill>
                <a:srgbClr val="002060"/>
              </a:solidFill>
              <a:latin typeface="Times New Roman" panose="02020603050405020304" pitchFamily="18" charset="0"/>
              <a:cs typeface="Times New Roman" panose="02020603050405020304" pitchFamily="18" charset="0"/>
            </a:endParaRPr>
          </a:p>
        </p:txBody>
      </p:sp>
      <p:pic>
        <p:nvPicPr>
          <p:cNvPr id="6" name="Resim 5">
            <a:extLst>
              <a:ext uri="{FF2B5EF4-FFF2-40B4-BE49-F238E27FC236}">
                <a16:creationId xmlns:a16="http://schemas.microsoft.com/office/drawing/2014/main" id="{E29B8DE6-F31C-4D95-8AF7-50CA3F885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001" y="1978787"/>
            <a:ext cx="5129137" cy="43942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13053190"/>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a:solidFill>
                  <a:schemeClr val="bg1"/>
                </a:solidFill>
                <a:latin typeface="Arial" panose="020B0604020202020204" pitchFamily="34" charset="0"/>
                <a:cs typeface="Arial" panose="020B0604020202020204" pitchFamily="34" charset="0"/>
              </a:rPr>
              <a:t>FAALİYETLER </a:t>
            </a:r>
            <a:endParaRPr lang="tr-TR" sz="1600" b="1" dirty="0">
              <a:solidFill>
                <a:schemeClr val="bg1"/>
              </a:solidFill>
              <a:latin typeface="Arial" panose="020B0604020202020204" pitchFamily="34" charset="0"/>
              <a:cs typeface="Arial" panose="020B0604020202020204" pitchFamily="34" charset="0"/>
            </a:endParaRP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688" y="788707"/>
            <a:ext cx="5320626" cy="26107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5337" y="788707"/>
            <a:ext cx="5506665" cy="26107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Metin kutusu 15"/>
          <p:cNvSpPr txBox="1"/>
          <p:nvPr/>
        </p:nvSpPr>
        <p:spPr>
          <a:xfrm>
            <a:off x="6325337" y="3997822"/>
            <a:ext cx="5637330" cy="2246769"/>
          </a:xfrm>
          <a:prstGeom prst="rect">
            <a:avLst/>
          </a:prstGeom>
          <a:noFill/>
        </p:spPr>
        <p:txBody>
          <a:bodyPr wrap="square" rtlCol="0">
            <a:spAutoFit/>
          </a:bodyPr>
          <a:lstStyle/>
          <a:p>
            <a:pPr algn="ctr"/>
            <a:r>
              <a:rPr lang="tr-TR" sz="2000" b="1" dirty="0">
                <a:solidFill>
                  <a:srgbClr val="002060"/>
                </a:solidFill>
                <a:latin typeface="Times New Roman" panose="02020603050405020304" pitchFamily="18" charset="0"/>
                <a:cs typeface="Times New Roman" panose="02020603050405020304" pitchFamily="18" charset="0"/>
              </a:rPr>
              <a:t>CUMHURİYETİMİZİN 100. YILI ANISINA</a:t>
            </a:r>
          </a:p>
          <a:p>
            <a:r>
              <a:rPr lang="tr-TR" sz="2000" b="1" dirty="0">
                <a:solidFill>
                  <a:srgbClr val="002060"/>
                </a:solidFill>
                <a:latin typeface="Times New Roman" panose="02020603050405020304" pitchFamily="18" charset="0"/>
                <a:cs typeface="Times New Roman" panose="02020603050405020304" pitchFamily="18" charset="0"/>
              </a:rPr>
              <a:t> </a:t>
            </a:r>
          </a:p>
          <a:p>
            <a:r>
              <a:rPr lang="tr-TR" sz="2000" dirty="0">
                <a:solidFill>
                  <a:srgbClr val="002060"/>
                </a:solidFill>
                <a:latin typeface="Times New Roman" panose="02020603050405020304" pitchFamily="18" charset="0"/>
                <a:cs typeface="Times New Roman" panose="02020603050405020304" pitchFamily="18" charset="0"/>
              </a:rPr>
              <a:t>İl Emniyet Müdürlüğümüz  personelleri tarafından Cumhuriyetimizin 100. yılı anısına ‘’Kurucularından Koruyucularına Emanettir’’ videosu hazırlanmıştır. </a:t>
            </a:r>
          </a:p>
          <a:p>
            <a:endParaRPr lang="tr-TR" sz="2000" dirty="0">
              <a:solidFill>
                <a:srgbClr val="002060"/>
              </a:solidFill>
              <a:latin typeface="Times New Roman" panose="02020603050405020304" pitchFamily="18" charset="0"/>
              <a:cs typeface="Times New Roman" panose="02020603050405020304" pitchFamily="18" charset="0"/>
            </a:endParaRPr>
          </a:p>
          <a:p>
            <a:r>
              <a:rPr lang="tr-TR" sz="2000" b="1" dirty="0">
                <a:solidFill>
                  <a:srgbClr val="002060"/>
                </a:solidFill>
                <a:latin typeface="Times New Roman" panose="02020603050405020304" pitchFamily="18" charset="0"/>
                <a:cs typeface="Times New Roman" panose="02020603050405020304" pitchFamily="18" charset="0"/>
              </a:rPr>
              <a:t>Video için </a:t>
            </a:r>
            <a:r>
              <a:rPr lang="tr-TR" sz="2000" b="1" u="sng" dirty="0">
                <a:solidFill>
                  <a:srgbClr val="002060"/>
                </a:solidFill>
                <a:latin typeface="Times New Roman" panose="02020603050405020304" pitchFamily="18" charset="0"/>
                <a:cs typeface="Times New Roman" panose="02020603050405020304" pitchFamily="18" charset="0"/>
                <a:hlinkClick r:id="rId6" action="ppaction://hlinkfile">
                  <a:extLst>
                    <a:ext uri="{A12FA001-AC4F-418D-AE19-62706E023703}">
                      <ahyp:hlinkClr xmlns:ahyp="http://schemas.microsoft.com/office/drawing/2018/hyperlinkcolor" xmlns="" val="tx"/>
                    </a:ext>
                  </a:extLst>
                </a:hlinkClick>
              </a:rPr>
              <a:t>tıklayınız.</a:t>
            </a:r>
            <a:endParaRPr lang="tr-TR" sz="2000" b="1" u="sng" dirty="0">
              <a:solidFill>
                <a:srgbClr val="002060"/>
              </a:solidFill>
              <a:latin typeface="Times New Roman" panose="02020603050405020304" pitchFamily="18" charset="0"/>
              <a:cs typeface="Times New Roman" panose="02020603050405020304" pitchFamily="18" charset="0"/>
            </a:endParaRPr>
          </a:p>
        </p:txBody>
      </p:sp>
      <p:sp>
        <p:nvSpPr>
          <p:cNvPr id="15" name="Metin kutusu 14"/>
          <p:cNvSpPr txBox="1"/>
          <p:nvPr/>
        </p:nvSpPr>
        <p:spPr>
          <a:xfrm>
            <a:off x="377803" y="3776899"/>
            <a:ext cx="5150511" cy="2554545"/>
          </a:xfrm>
          <a:prstGeom prst="rect">
            <a:avLst/>
          </a:prstGeom>
          <a:noFill/>
        </p:spPr>
        <p:txBody>
          <a:bodyPr wrap="square" rtlCol="0">
            <a:spAutoFit/>
          </a:bodyPr>
          <a:lstStyle/>
          <a:p>
            <a:pPr algn="ctr"/>
            <a:r>
              <a:rPr lang="tr-TR" sz="2000" b="1" dirty="0">
                <a:solidFill>
                  <a:srgbClr val="002060"/>
                </a:solidFill>
                <a:latin typeface="Times New Roman" panose="02020603050405020304" pitchFamily="18" charset="0"/>
                <a:cs typeface="Times New Roman" panose="02020603050405020304" pitchFamily="18" charset="0"/>
              </a:rPr>
              <a:t>DOĞUŞTAN</a:t>
            </a:r>
          </a:p>
          <a:p>
            <a:pPr algn="just"/>
            <a:r>
              <a:rPr lang="tr-TR" sz="2000" b="1" dirty="0">
                <a:solidFill>
                  <a:srgbClr val="002060"/>
                </a:solidFill>
                <a:latin typeface="Times New Roman" panose="02020603050405020304" pitchFamily="18" charset="0"/>
                <a:cs typeface="Times New Roman" panose="02020603050405020304" pitchFamily="18" charset="0"/>
              </a:rPr>
              <a:t> </a:t>
            </a:r>
          </a:p>
          <a:p>
            <a:pPr algn="just"/>
            <a:r>
              <a:rPr lang="tr-TR" sz="2000" dirty="0">
                <a:solidFill>
                  <a:srgbClr val="002060"/>
                </a:solidFill>
                <a:latin typeface="Times New Roman" panose="02020603050405020304" pitchFamily="18" charset="0"/>
                <a:cs typeface="Times New Roman" panose="02020603050405020304" pitchFamily="18" charset="0"/>
              </a:rPr>
              <a:t>İl Emniyet Müdürlüğümüz  personelleri tarafından Erzincan ili için gençlerimizin dikkatini çekmek amacıyla Doğuştan şarkısı düzenlenmiştir. </a:t>
            </a:r>
          </a:p>
          <a:p>
            <a:pPr algn="just"/>
            <a:endParaRPr lang="tr-TR" sz="2000" dirty="0">
              <a:solidFill>
                <a:srgbClr val="002060"/>
              </a:solidFill>
              <a:latin typeface="Times New Roman" panose="02020603050405020304" pitchFamily="18" charset="0"/>
              <a:cs typeface="Times New Roman" panose="02020603050405020304" pitchFamily="18" charset="0"/>
            </a:endParaRPr>
          </a:p>
          <a:p>
            <a:pPr algn="just"/>
            <a:r>
              <a:rPr lang="tr-TR" sz="2000" b="1" dirty="0">
                <a:solidFill>
                  <a:srgbClr val="002060"/>
                </a:solidFill>
                <a:latin typeface="Times New Roman" panose="02020603050405020304" pitchFamily="18" charset="0"/>
                <a:cs typeface="Times New Roman" panose="02020603050405020304" pitchFamily="18" charset="0"/>
              </a:rPr>
              <a:t>Video için </a:t>
            </a:r>
            <a:r>
              <a:rPr lang="tr-TR" sz="2000" b="1" u="sng" dirty="0">
                <a:solidFill>
                  <a:srgbClr val="002060"/>
                </a:solidFill>
                <a:latin typeface="Times New Roman" panose="02020603050405020304" pitchFamily="18" charset="0"/>
                <a:cs typeface="Times New Roman" panose="02020603050405020304" pitchFamily="18" charset="0"/>
                <a:hlinkClick r:id="rId7" action="ppaction://hlinkfile">
                  <a:extLst>
                    <a:ext uri="{A12FA001-AC4F-418D-AE19-62706E023703}">
                      <ahyp:hlinkClr xmlns:ahyp="http://schemas.microsoft.com/office/drawing/2018/hyperlinkcolor" xmlns="" val="tx"/>
                    </a:ext>
                  </a:extLst>
                </a:hlinkClick>
              </a:rPr>
              <a:t>tıklayınız.</a:t>
            </a:r>
            <a:endParaRPr lang="tr-TR" sz="2000" b="1" u="sng"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9945185"/>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FAALİYETLER </a:t>
            </a:r>
          </a:p>
        </p:txBody>
      </p:sp>
      <p:sp>
        <p:nvSpPr>
          <p:cNvPr id="5" name="Rectangle 6">
            <a:extLst>
              <a:ext uri="{FF2B5EF4-FFF2-40B4-BE49-F238E27FC236}">
                <a16:creationId xmlns:a16="http://schemas.microsoft.com/office/drawing/2014/main" id="{6645F9CA-6514-D544-9B32-709E197666A9}"/>
              </a:ext>
            </a:extLst>
          </p:cNvPr>
          <p:cNvSpPr>
            <a:spLocks noGrp="1"/>
          </p:cNvSpPr>
          <p:nvPr>
            <p:ph type="title"/>
          </p:nvPr>
        </p:nvSpPr>
        <p:spPr>
          <a:xfrm>
            <a:off x="5618285" y="244420"/>
            <a:ext cx="6781800" cy="3294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normAutofit fontScale="90000"/>
          </a:bodyPr>
          <a:lstStyle/>
          <a:p>
            <a:r>
              <a:rPr lang="en-US" sz="5400" b="1" dirty="0">
                <a:solidFill>
                  <a:srgbClr val="1D2B5D"/>
                </a:solidFill>
                <a:latin typeface="Avenir Next Heavy" charset="0"/>
                <a:ea typeface="Avenir Next Heavy" charset="0"/>
                <a:cs typeface="Avenir Next Heavy" charset="0"/>
              </a:rPr>
              <a:t>      </a:t>
            </a:r>
          </a:p>
        </p:txBody>
      </p:sp>
      <p:pic>
        <p:nvPicPr>
          <p:cNvPr id="6" name="Resim 5"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258285" y="119756"/>
            <a:ext cx="720000" cy="720000"/>
          </a:xfrm>
          <a:prstGeom prst="rect">
            <a:avLst/>
          </a:prstGeom>
          <a:noFill/>
          <a:ln>
            <a:noFill/>
          </a:ln>
        </p:spPr>
      </p:pic>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963" y="924153"/>
            <a:ext cx="3319463" cy="2212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9272" y="964420"/>
            <a:ext cx="3128804" cy="2212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6">
            <a:extLst>
              <a:ext uri="{FF2B5EF4-FFF2-40B4-BE49-F238E27FC236}">
                <a16:creationId xmlns:a16="http://schemas.microsoft.com/office/drawing/2014/main" id="{6645F9CA-6514-D544-9B32-709E197666A9}"/>
              </a:ext>
            </a:extLst>
          </p:cNvPr>
          <p:cNvSpPr/>
          <p:nvPr/>
        </p:nvSpPr>
        <p:spPr>
          <a:xfrm>
            <a:off x="6096000" y="253467"/>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pic>
        <p:nvPicPr>
          <p:cNvPr id="11" name="Resim 10">
            <a:extLst>
              <a:ext uri="{FF2B5EF4-FFF2-40B4-BE49-F238E27FC236}">
                <a16:creationId xmlns:a16="http://schemas.microsoft.com/office/drawing/2014/main" id="{62C1533E-CE21-4A01-9C74-E4CA28D831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134" y="949535"/>
            <a:ext cx="3128804" cy="2162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Metin kutusu 9"/>
          <p:cNvSpPr txBox="1"/>
          <p:nvPr/>
        </p:nvSpPr>
        <p:spPr>
          <a:xfrm>
            <a:off x="8319134" y="3718418"/>
            <a:ext cx="3522945" cy="2862322"/>
          </a:xfrm>
          <a:prstGeom prst="rect">
            <a:avLst/>
          </a:prstGeom>
          <a:noFill/>
        </p:spPr>
        <p:txBody>
          <a:bodyPr wrap="square" rtlCol="0">
            <a:spAutoFit/>
          </a:bodyPr>
          <a:lstStyle/>
          <a:p>
            <a:pPr algn="ctr"/>
            <a:r>
              <a:rPr lang="tr-TR" b="1" dirty="0">
                <a:solidFill>
                  <a:srgbClr val="002060"/>
                </a:solidFill>
                <a:latin typeface="Times New Roman" panose="02020603050405020304" pitchFamily="18" charset="0"/>
                <a:cs typeface="Times New Roman" panose="02020603050405020304" pitchFamily="18" charset="0"/>
              </a:rPr>
              <a:t> EN UZUN GECE </a:t>
            </a:r>
          </a:p>
          <a:p>
            <a:pPr algn="just"/>
            <a:endParaRPr lang="tr-TR" b="1" dirty="0">
              <a:solidFill>
                <a:srgbClr val="002060"/>
              </a:solidFill>
              <a:latin typeface="Times New Roman" panose="02020603050405020304" pitchFamily="18" charset="0"/>
              <a:cs typeface="Times New Roman" panose="02020603050405020304" pitchFamily="18" charset="0"/>
            </a:endParaRPr>
          </a:p>
          <a:p>
            <a:pPr algn="just"/>
            <a:r>
              <a:rPr lang="tr-TR" dirty="0">
                <a:solidFill>
                  <a:srgbClr val="002060"/>
                </a:solidFill>
                <a:latin typeface="Times New Roman" panose="02020603050405020304" pitchFamily="18" charset="0"/>
                <a:cs typeface="Times New Roman" panose="02020603050405020304" pitchFamily="18" charset="0"/>
              </a:rPr>
              <a:t>21 Aralık Yılın en uzun gecesinde Emniyet Mensubu personellerimiz 24 saat çekim yaparak halkın huzur ve güvenliği için hazırlanan tanıtım </a:t>
            </a:r>
            <a:r>
              <a:rPr lang="tr-TR" dirty="0" err="1">
                <a:solidFill>
                  <a:srgbClr val="002060"/>
                </a:solidFill>
                <a:latin typeface="Times New Roman" panose="02020603050405020304" pitchFamily="18" charset="0"/>
                <a:cs typeface="Times New Roman" panose="02020603050405020304" pitchFamily="18" charset="0"/>
              </a:rPr>
              <a:t>klibimiz</a:t>
            </a:r>
            <a:r>
              <a:rPr lang="tr-TR" dirty="0">
                <a:solidFill>
                  <a:srgbClr val="002060"/>
                </a:solidFill>
                <a:latin typeface="Times New Roman" panose="02020603050405020304" pitchFamily="18" charset="0"/>
                <a:cs typeface="Times New Roman" panose="02020603050405020304" pitchFamily="18" charset="0"/>
              </a:rPr>
              <a:t>.</a:t>
            </a:r>
          </a:p>
          <a:p>
            <a:pPr algn="just"/>
            <a:endParaRPr lang="tr-TR" dirty="0">
              <a:solidFill>
                <a:srgbClr val="002060"/>
              </a:solidFill>
              <a:latin typeface="Times New Roman" panose="02020603050405020304" pitchFamily="18" charset="0"/>
              <a:cs typeface="Times New Roman" panose="02020603050405020304" pitchFamily="18" charset="0"/>
            </a:endParaRPr>
          </a:p>
          <a:p>
            <a:endParaRPr lang="tr-TR" b="1" dirty="0">
              <a:solidFill>
                <a:srgbClr val="002060"/>
              </a:solidFill>
              <a:latin typeface="Times New Roman" panose="02020603050405020304" pitchFamily="18" charset="0"/>
              <a:cs typeface="Times New Roman" panose="02020603050405020304" pitchFamily="18" charset="0"/>
            </a:endParaRPr>
          </a:p>
          <a:p>
            <a:r>
              <a:rPr lang="tr-TR" b="1" dirty="0">
                <a:solidFill>
                  <a:srgbClr val="002060"/>
                </a:solidFill>
                <a:latin typeface="Times New Roman" panose="02020603050405020304" pitchFamily="18" charset="0"/>
                <a:cs typeface="Times New Roman" panose="02020603050405020304" pitchFamily="18" charset="0"/>
              </a:rPr>
              <a:t>Video için </a:t>
            </a:r>
            <a:r>
              <a:rPr lang="tr-TR" b="1" u="sng" dirty="0">
                <a:solidFill>
                  <a:srgbClr val="002060"/>
                </a:solidFill>
                <a:latin typeface="Times New Roman" panose="02020603050405020304" pitchFamily="18" charset="0"/>
                <a:cs typeface="Times New Roman" panose="02020603050405020304" pitchFamily="18" charset="0"/>
                <a:hlinkClick r:id="rId6" action="ppaction://hlinkfile">
                  <a:extLst>
                    <a:ext uri="{A12FA001-AC4F-418D-AE19-62706E023703}">
                      <ahyp:hlinkClr xmlns:ahyp="http://schemas.microsoft.com/office/drawing/2018/hyperlinkcolor" xmlns="" val="tx"/>
                    </a:ext>
                  </a:extLst>
                </a:hlinkClick>
              </a:rPr>
              <a:t>tıklayınız.</a:t>
            </a:r>
            <a:endParaRPr lang="tr-TR" b="1" u="sng" dirty="0">
              <a:solidFill>
                <a:srgbClr val="002060"/>
              </a:solidFill>
              <a:latin typeface="Times New Roman" panose="02020603050405020304" pitchFamily="18" charset="0"/>
              <a:cs typeface="Times New Roman" panose="02020603050405020304" pitchFamily="18" charset="0"/>
            </a:endParaRPr>
          </a:p>
        </p:txBody>
      </p:sp>
      <p:sp>
        <p:nvSpPr>
          <p:cNvPr id="8" name="Metin kutusu 7"/>
          <p:cNvSpPr txBox="1"/>
          <p:nvPr/>
        </p:nvSpPr>
        <p:spPr>
          <a:xfrm>
            <a:off x="4373948" y="3718418"/>
            <a:ext cx="3444103" cy="3139321"/>
          </a:xfrm>
          <a:prstGeom prst="rect">
            <a:avLst/>
          </a:prstGeom>
          <a:noFill/>
        </p:spPr>
        <p:txBody>
          <a:bodyPr wrap="square" rtlCol="0">
            <a:spAutoFit/>
          </a:bodyPr>
          <a:lstStyle/>
          <a:p>
            <a:pPr algn="ctr"/>
            <a:r>
              <a:rPr lang="tr-TR" b="1" dirty="0">
                <a:solidFill>
                  <a:srgbClr val="002060"/>
                </a:solidFill>
                <a:latin typeface="Times New Roman" panose="02020603050405020304" pitchFamily="18" charset="0"/>
                <a:cs typeface="Times New Roman" panose="02020603050405020304" pitchFamily="18" charset="0"/>
              </a:rPr>
              <a:t>İP SANATI</a:t>
            </a:r>
          </a:p>
          <a:p>
            <a:pPr algn="just"/>
            <a:endParaRPr lang="tr-TR" dirty="0">
              <a:solidFill>
                <a:srgbClr val="002060"/>
              </a:solidFill>
              <a:latin typeface="Times New Roman" panose="02020603050405020304" pitchFamily="18" charset="0"/>
              <a:cs typeface="Times New Roman" panose="02020603050405020304" pitchFamily="18" charset="0"/>
            </a:endParaRPr>
          </a:p>
          <a:p>
            <a:pPr algn="just"/>
            <a:r>
              <a:rPr lang="tr-TR" dirty="0">
                <a:solidFill>
                  <a:srgbClr val="002060"/>
                </a:solidFill>
                <a:latin typeface="Times New Roman" panose="02020603050405020304" pitchFamily="18" charset="0"/>
                <a:cs typeface="Times New Roman" panose="02020603050405020304" pitchFamily="18" charset="0"/>
              </a:rPr>
              <a:t>Erzincan Emniyet  Müdürlüğü personelimiz tarafından </a:t>
            </a:r>
            <a:r>
              <a:rPr lang="tr-TR" b="1" dirty="0">
                <a:solidFill>
                  <a:srgbClr val="FF0000"/>
                </a:solidFill>
                <a:latin typeface="Times New Roman" panose="02020603050405020304" pitchFamily="18" charset="0"/>
                <a:cs typeface="Times New Roman" panose="02020603050405020304" pitchFamily="18" charset="0"/>
              </a:rPr>
              <a:t>7 km uzunluğunda 6 renk dikiş ipliği </a:t>
            </a:r>
          </a:p>
          <a:p>
            <a:pPr algn="just"/>
            <a:r>
              <a:rPr lang="tr-TR" b="1" dirty="0">
                <a:solidFill>
                  <a:srgbClr val="FF0000"/>
                </a:solidFill>
                <a:latin typeface="Times New Roman" panose="02020603050405020304" pitchFamily="18" charset="0"/>
                <a:cs typeface="Times New Roman" panose="02020603050405020304" pitchFamily="18" charset="0"/>
              </a:rPr>
              <a:t>ve 400 çiviye 9000 sarım yapılarak </a:t>
            </a:r>
            <a:r>
              <a:rPr lang="tr-TR" dirty="0">
                <a:solidFill>
                  <a:srgbClr val="002060"/>
                </a:solidFill>
                <a:latin typeface="Times New Roman" panose="02020603050405020304" pitchFamily="18" charset="0"/>
                <a:cs typeface="Times New Roman" panose="02020603050405020304" pitchFamily="18" charset="0"/>
              </a:rPr>
              <a:t>Türk Polis Teşkilatımızın 177.yıl anısında ip sanatı dokunmuştur. </a:t>
            </a:r>
          </a:p>
          <a:p>
            <a:pPr algn="just"/>
            <a:endParaRPr lang="tr-TR" dirty="0">
              <a:solidFill>
                <a:srgbClr val="002060"/>
              </a:solidFill>
              <a:latin typeface="Times New Roman" panose="02020603050405020304" pitchFamily="18" charset="0"/>
              <a:cs typeface="Times New Roman" panose="02020603050405020304" pitchFamily="18" charset="0"/>
            </a:endParaRPr>
          </a:p>
          <a:p>
            <a:pPr algn="just"/>
            <a:r>
              <a:rPr lang="tr-TR" b="1" dirty="0">
                <a:solidFill>
                  <a:srgbClr val="002060"/>
                </a:solidFill>
                <a:latin typeface="Times New Roman" panose="02020603050405020304" pitchFamily="18" charset="0"/>
                <a:cs typeface="Times New Roman" panose="02020603050405020304" pitchFamily="18" charset="0"/>
              </a:rPr>
              <a:t>Video için </a:t>
            </a:r>
            <a:r>
              <a:rPr lang="tr-TR" b="1" u="sng" dirty="0">
                <a:solidFill>
                  <a:srgbClr val="002060"/>
                </a:solidFill>
                <a:latin typeface="Times New Roman" panose="02020603050405020304" pitchFamily="18" charset="0"/>
                <a:cs typeface="Times New Roman" panose="02020603050405020304" pitchFamily="18" charset="0"/>
                <a:hlinkClick r:id="rId7" action="ppaction://hlinkfile">
                  <a:extLst>
                    <a:ext uri="{A12FA001-AC4F-418D-AE19-62706E023703}">
                      <ahyp:hlinkClr xmlns:ahyp="http://schemas.microsoft.com/office/drawing/2018/hyperlinkcolor" xmlns="" val="tx"/>
                    </a:ext>
                  </a:extLst>
                </a:hlinkClick>
              </a:rPr>
              <a:t>tıklayınız.</a:t>
            </a:r>
            <a:endParaRPr lang="tr-TR" b="1" u="sng" dirty="0">
              <a:solidFill>
                <a:srgbClr val="002060"/>
              </a:solidFill>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139500" y="3793200"/>
            <a:ext cx="3480926" cy="2504968"/>
          </a:xfrm>
        </p:spPr>
        <p:txBody>
          <a:bodyPr>
            <a:noAutofit/>
          </a:bodyPr>
          <a:lstStyle/>
          <a:p>
            <a:pPr marL="0" indent="0" algn="ctr">
              <a:buNone/>
            </a:pPr>
            <a:r>
              <a:rPr lang="tr-TR" sz="1800" b="1" dirty="0">
                <a:solidFill>
                  <a:srgbClr val="002060"/>
                </a:solidFill>
                <a:latin typeface="Times New Roman" panose="02020603050405020304" pitchFamily="18" charset="0"/>
                <a:cs typeface="Times New Roman" panose="02020603050405020304" pitchFamily="18" charset="0"/>
              </a:rPr>
              <a:t>EMEKLİ PERSONELLERİMİZE TEŞEKKÜR BELGESİ </a:t>
            </a:r>
            <a:endParaRPr lang="tr-TR" sz="18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tr-TR" sz="1800" dirty="0">
                <a:solidFill>
                  <a:srgbClr val="002060"/>
                </a:solidFill>
                <a:latin typeface="Times New Roman" panose="02020603050405020304" pitchFamily="18" charset="0"/>
                <a:cs typeface="Times New Roman" panose="02020603050405020304" pitchFamily="18" charset="0"/>
              </a:rPr>
              <a:t>Emniyet teşkilatına verdikleri emekler için Erzincan ilinde ikamet eden </a:t>
            </a:r>
            <a:r>
              <a:rPr lang="tr-TR" sz="1800" b="1" dirty="0">
                <a:solidFill>
                  <a:srgbClr val="FF0000"/>
                </a:solidFill>
                <a:latin typeface="Times New Roman" panose="02020603050405020304" pitchFamily="18" charset="0"/>
                <a:cs typeface="Times New Roman" panose="02020603050405020304" pitchFamily="18" charset="0"/>
              </a:rPr>
              <a:t>298 emekli emniyet mensuplarımız </a:t>
            </a:r>
            <a:r>
              <a:rPr lang="tr-TR" sz="1800" dirty="0">
                <a:solidFill>
                  <a:srgbClr val="002060"/>
                </a:solidFill>
                <a:latin typeface="Times New Roman" panose="02020603050405020304" pitchFamily="18" charset="0"/>
                <a:cs typeface="Times New Roman" panose="02020603050405020304" pitchFamily="18" charset="0"/>
              </a:rPr>
              <a:t>için İl Emniyet Müdürümüz tarafından teşekkür belgesi takdim edildi.</a:t>
            </a:r>
          </a:p>
          <a:p>
            <a:pPr marL="0" indent="0" algn="just">
              <a:buNone/>
            </a:pPr>
            <a:r>
              <a:rPr lang="tr-TR" sz="1800" b="1" dirty="0">
                <a:solidFill>
                  <a:srgbClr val="002060"/>
                </a:solidFill>
                <a:latin typeface="Times New Roman" panose="02020603050405020304" pitchFamily="18" charset="0"/>
                <a:cs typeface="Times New Roman" panose="02020603050405020304" pitchFamily="18" charset="0"/>
              </a:rPr>
              <a:t>Video için </a:t>
            </a:r>
            <a:r>
              <a:rPr lang="tr-TR" sz="1800" b="1" dirty="0">
                <a:solidFill>
                  <a:srgbClr val="002060"/>
                </a:solidFill>
                <a:latin typeface="Times New Roman" panose="02020603050405020304" pitchFamily="18" charset="0"/>
                <a:cs typeface="Times New Roman" panose="02020603050405020304" pitchFamily="18" charset="0"/>
                <a:hlinkClick r:id="rId8" action="ppaction://hlinkfile">
                  <a:extLst>
                    <a:ext uri="{A12FA001-AC4F-418D-AE19-62706E023703}">
                      <ahyp:hlinkClr xmlns:ahyp="http://schemas.microsoft.com/office/drawing/2018/hyperlinkcolor" xmlns="" val="tx"/>
                    </a:ext>
                  </a:extLst>
                </a:hlinkClick>
              </a:rPr>
              <a:t>tıklayınız.</a:t>
            </a:r>
            <a:endParaRPr lang="tr-TR" sz="1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2108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a:solidFill>
                  <a:schemeClr val="bg1"/>
                </a:solidFill>
                <a:latin typeface="Arial" panose="020B0604020202020204" pitchFamily="34" charset="0"/>
                <a:cs typeface="Arial" panose="020B0604020202020204" pitchFamily="34" charset="0"/>
              </a:rPr>
              <a:t>FAALİYETLER </a:t>
            </a:r>
            <a:endParaRPr lang="tr-TR" sz="1600" b="1" dirty="0">
              <a:solidFill>
                <a:schemeClr val="bg1"/>
              </a:solidFill>
              <a:latin typeface="Arial" panose="020B0604020202020204" pitchFamily="34" charset="0"/>
              <a:cs typeface="Arial" panose="020B0604020202020204" pitchFamily="34" charset="0"/>
            </a:endParaRP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11" y="689309"/>
            <a:ext cx="5046880" cy="2842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4211" y="697698"/>
            <a:ext cx="4264266" cy="2842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Metin kutusu 11"/>
          <p:cNvSpPr txBox="1"/>
          <p:nvPr/>
        </p:nvSpPr>
        <p:spPr>
          <a:xfrm>
            <a:off x="6321408" y="3580179"/>
            <a:ext cx="5099476" cy="2862322"/>
          </a:xfrm>
          <a:prstGeom prst="rect">
            <a:avLst/>
          </a:prstGeom>
          <a:noFill/>
        </p:spPr>
        <p:txBody>
          <a:bodyPr wrap="square" rtlCol="0">
            <a:spAutoFit/>
          </a:bodyPr>
          <a:lstStyle/>
          <a:p>
            <a:pPr algn="ctr"/>
            <a:r>
              <a:rPr lang="tr-TR" b="1" dirty="0">
                <a:solidFill>
                  <a:srgbClr val="002060"/>
                </a:solidFill>
                <a:latin typeface="Times New Roman" panose="02020603050405020304" pitchFamily="18" charset="0"/>
                <a:cs typeface="Times New Roman" panose="02020603050405020304" pitchFamily="18" charset="0"/>
              </a:rPr>
              <a:t> 10 KASIM ANISINA</a:t>
            </a:r>
          </a:p>
          <a:p>
            <a:pPr algn="just"/>
            <a:endParaRPr lang="tr-TR" b="1" dirty="0">
              <a:solidFill>
                <a:srgbClr val="002060"/>
              </a:solidFill>
              <a:latin typeface="Times New Roman" panose="02020603050405020304" pitchFamily="18" charset="0"/>
              <a:cs typeface="Times New Roman" panose="02020603050405020304" pitchFamily="18" charset="0"/>
            </a:endParaRPr>
          </a:p>
          <a:p>
            <a:pPr algn="just"/>
            <a:r>
              <a:rPr lang="tr-TR" dirty="0">
                <a:solidFill>
                  <a:srgbClr val="002060"/>
                </a:solidFill>
                <a:latin typeface="Times New Roman" panose="02020603050405020304" pitchFamily="18" charset="0"/>
                <a:cs typeface="Times New Roman" panose="02020603050405020304" pitchFamily="18" charset="0"/>
              </a:rPr>
              <a:t>Erzincan Emniyet Müdürlüğü personelimizce 10 Kasım anısına 3 bin askerle 41 yıl önce Keşiş Dağları’nda yapılan uzaydan görülebilen 600 ton taştan oluşan dev Atatürk portresinin anısına personellerimiz tarafından hazırlanan tanıtım </a:t>
            </a:r>
            <a:r>
              <a:rPr lang="tr-TR" dirty="0" err="1">
                <a:solidFill>
                  <a:srgbClr val="002060"/>
                </a:solidFill>
                <a:latin typeface="Times New Roman" panose="02020603050405020304" pitchFamily="18" charset="0"/>
                <a:cs typeface="Times New Roman" panose="02020603050405020304" pitchFamily="18" charset="0"/>
              </a:rPr>
              <a:t>klibimiz</a:t>
            </a:r>
            <a:r>
              <a:rPr lang="tr-TR" dirty="0">
                <a:solidFill>
                  <a:srgbClr val="002060"/>
                </a:solidFill>
                <a:latin typeface="Times New Roman" panose="02020603050405020304" pitchFamily="18" charset="0"/>
                <a:cs typeface="Times New Roman" panose="02020603050405020304" pitchFamily="18" charset="0"/>
              </a:rPr>
              <a:t>.</a:t>
            </a:r>
          </a:p>
          <a:p>
            <a:endParaRPr lang="tr-TR" b="1" dirty="0">
              <a:solidFill>
                <a:srgbClr val="002060"/>
              </a:solidFill>
              <a:latin typeface="Times New Roman" panose="02020603050405020304" pitchFamily="18" charset="0"/>
              <a:cs typeface="Times New Roman" panose="02020603050405020304" pitchFamily="18" charset="0"/>
            </a:endParaRPr>
          </a:p>
          <a:p>
            <a:r>
              <a:rPr lang="tr-TR" b="1" dirty="0">
                <a:solidFill>
                  <a:srgbClr val="002060"/>
                </a:solidFill>
                <a:latin typeface="Times New Roman" panose="02020603050405020304" pitchFamily="18" charset="0"/>
                <a:cs typeface="Times New Roman" panose="02020603050405020304" pitchFamily="18" charset="0"/>
              </a:rPr>
              <a:t>Video için </a:t>
            </a:r>
            <a:r>
              <a:rPr lang="tr-TR" b="1" u="sng" dirty="0">
                <a:solidFill>
                  <a:srgbClr val="002060"/>
                </a:solidFill>
                <a:latin typeface="Times New Roman" panose="02020603050405020304" pitchFamily="18" charset="0"/>
                <a:cs typeface="Times New Roman" panose="02020603050405020304" pitchFamily="18" charset="0"/>
                <a:hlinkClick r:id="rId6" action="ppaction://hlinkfile">
                  <a:extLst>
                    <a:ext uri="{A12FA001-AC4F-418D-AE19-62706E023703}">
                      <ahyp:hlinkClr xmlns:ahyp="http://schemas.microsoft.com/office/drawing/2018/hyperlinkcolor" xmlns="" val="tx"/>
                    </a:ext>
                  </a:extLst>
                </a:hlinkClick>
              </a:rPr>
              <a:t>tıklayınız.</a:t>
            </a:r>
            <a:endParaRPr lang="tr-TR" b="1" u="sng" dirty="0">
              <a:solidFill>
                <a:srgbClr val="002060"/>
              </a:solidFill>
              <a:latin typeface="Times New Roman" panose="02020603050405020304" pitchFamily="18" charset="0"/>
              <a:cs typeface="Times New Roman" panose="02020603050405020304" pitchFamily="18" charset="0"/>
            </a:endParaRPr>
          </a:p>
        </p:txBody>
      </p:sp>
      <p:sp>
        <p:nvSpPr>
          <p:cNvPr id="10" name="Metin kutusu 9"/>
          <p:cNvSpPr txBox="1"/>
          <p:nvPr/>
        </p:nvSpPr>
        <p:spPr>
          <a:xfrm>
            <a:off x="187438" y="3580179"/>
            <a:ext cx="5387652" cy="3139321"/>
          </a:xfrm>
          <a:prstGeom prst="rect">
            <a:avLst/>
          </a:prstGeom>
          <a:noFill/>
        </p:spPr>
        <p:txBody>
          <a:bodyPr wrap="square" rtlCol="0">
            <a:spAutoFit/>
          </a:bodyPr>
          <a:lstStyle/>
          <a:p>
            <a:pPr algn="ctr"/>
            <a:r>
              <a:rPr lang="tr-TR" b="1" dirty="0">
                <a:solidFill>
                  <a:srgbClr val="002060"/>
                </a:solidFill>
                <a:latin typeface="Times New Roman" panose="02020603050405020304" pitchFamily="18" charset="0"/>
                <a:cs typeface="Times New Roman" panose="02020603050405020304" pitchFamily="18" charset="0"/>
              </a:rPr>
              <a:t>SİZLER İÇİN VARIZ</a:t>
            </a:r>
          </a:p>
          <a:p>
            <a:pPr algn="just"/>
            <a:endParaRPr lang="tr-TR" dirty="0">
              <a:solidFill>
                <a:srgbClr val="002060"/>
              </a:solidFill>
              <a:latin typeface="Times New Roman" panose="02020603050405020304" pitchFamily="18" charset="0"/>
              <a:cs typeface="Times New Roman" panose="02020603050405020304" pitchFamily="18" charset="0"/>
            </a:endParaRPr>
          </a:p>
          <a:p>
            <a:pPr algn="just"/>
            <a:r>
              <a:rPr lang="tr-TR" dirty="0">
                <a:solidFill>
                  <a:srgbClr val="002060"/>
                </a:solidFill>
                <a:latin typeface="Times New Roman" panose="02020603050405020304" pitchFamily="18" charset="0"/>
                <a:cs typeface="Times New Roman" panose="02020603050405020304" pitchFamily="18" charset="0"/>
              </a:rPr>
              <a:t>Toplum Destekli Şube Müdürlüğümüzce </a:t>
            </a:r>
            <a:r>
              <a:rPr lang="tr-TR" b="1" dirty="0">
                <a:solidFill>
                  <a:srgbClr val="FF0000"/>
                </a:solidFill>
                <a:latin typeface="Times New Roman" panose="02020603050405020304" pitchFamily="18" charset="0"/>
                <a:cs typeface="Times New Roman" panose="02020603050405020304" pitchFamily="18" charset="0"/>
              </a:rPr>
              <a:t>24 Kasım Öğretmenler Günü </a:t>
            </a:r>
            <a:r>
              <a:rPr lang="tr-TR" dirty="0">
                <a:solidFill>
                  <a:srgbClr val="002060"/>
                </a:solidFill>
                <a:latin typeface="Times New Roman" panose="02020603050405020304" pitchFamily="18" charset="0"/>
                <a:cs typeface="Times New Roman" panose="02020603050405020304" pitchFamily="18" charset="0"/>
              </a:rPr>
              <a:t>münasebetiyle bu kutsal mesleğe hizmet vermiş sorumluluk bölgemizde bulunan </a:t>
            </a:r>
            <a:r>
              <a:rPr lang="tr-TR" b="1" dirty="0">
                <a:solidFill>
                  <a:srgbClr val="FF0000"/>
                </a:solidFill>
                <a:latin typeface="Times New Roman" panose="02020603050405020304" pitchFamily="18" charset="0"/>
                <a:cs typeface="Times New Roman" panose="02020603050405020304" pitchFamily="18" charset="0"/>
              </a:rPr>
              <a:t>129 okul müdürümüze, 11 emekli öğretmenimize ve 225 Erzincan Emniyet Müdürlüğümüzde görevli meslektaşlarımızın yakınlarına olmak üzere 365 öğretmenimizi </a:t>
            </a:r>
            <a:r>
              <a:rPr lang="tr-TR" dirty="0">
                <a:solidFill>
                  <a:srgbClr val="002060"/>
                </a:solidFill>
                <a:latin typeface="Times New Roman" panose="02020603050405020304" pitchFamily="18" charset="0"/>
                <a:cs typeface="Times New Roman" panose="02020603050405020304" pitchFamily="18" charset="0"/>
              </a:rPr>
              <a:t>ziyaret edilmiştir.</a:t>
            </a:r>
          </a:p>
          <a:p>
            <a:endParaRPr lang="tr-TR" dirty="0">
              <a:solidFill>
                <a:srgbClr val="002060"/>
              </a:solidFill>
              <a:latin typeface="Times New Roman" panose="02020603050405020304" pitchFamily="18" charset="0"/>
              <a:cs typeface="Times New Roman" panose="02020603050405020304" pitchFamily="18" charset="0"/>
            </a:endParaRPr>
          </a:p>
          <a:p>
            <a:r>
              <a:rPr lang="tr-TR" b="1" dirty="0">
                <a:solidFill>
                  <a:srgbClr val="002060"/>
                </a:solidFill>
                <a:latin typeface="Times New Roman" panose="02020603050405020304" pitchFamily="18" charset="0"/>
                <a:cs typeface="Times New Roman" panose="02020603050405020304" pitchFamily="18" charset="0"/>
              </a:rPr>
              <a:t>Video için </a:t>
            </a:r>
            <a:r>
              <a:rPr lang="tr-TR" b="1" u="sng" dirty="0">
                <a:solidFill>
                  <a:srgbClr val="002060"/>
                </a:solidFill>
                <a:latin typeface="Times New Roman" panose="02020603050405020304" pitchFamily="18" charset="0"/>
                <a:cs typeface="Times New Roman" panose="02020603050405020304" pitchFamily="18" charset="0"/>
                <a:hlinkClick r:id="rId7" action="ppaction://hlinkfile">
                  <a:extLst>
                    <a:ext uri="{A12FA001-AC4F-418D-AE19-62706E023703}">
                      <ahyp:hlinkClr xmlns:ahyp="http://schemas.microsoft.com/office/drawing/2018/hyperlinkcolor" xmlns="" val="tx"/>
                    </a:ext>
                  </a:extLst>
                </a:hlinkClick>
              </a:rPr>
              <a:t>tıklayınız</a:t>
            </a:r>
            <a:r>
              <a:rPr lang="tr-TR" u="sng" dirty="0">
                <a:solidFill>
                  <a:srgbClr val="002060"/>
                </a:solidFill>
                <a:latin typeface="Times New Roman" panose="02020603050405020304" pitchFamily="18" charset="0"/>
                <a:cs typeface="Times New Roman" panose="02020603050405020304" pitchFamily="18" charset="0"/>
                <a:hlinkClick r:id="rId7" action="ppaction://hlinkfile">
                  <a:extLst>
                    <a:ext uri="{A12FA001-AC4F-418D-AE19-62706E023703}">
                      <ahyp:hlinkClr xmlns:ahyp="http://schemas.microsoft.com/office/drawing/2018/hyperlinkcolor" xmlns="" val="tx"/>
                    </a:ext>
                  </a:extLst>
                </a:hlinkClick>
              </a:rPr>
              <a:t>.</a:t>
            </a:r>
            <a:endParaRPr lang="tr-TR" u="sng"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265381"/>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1" y="31758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ENGELLERİ KALDIRALIM PROJESİ  </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pic>
        <p:nvPicPr>
          <p:cNvPr id="15" name="Resi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7059" y="1027684"/>
            <a:ext cx="4553880" cy="3034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Metin kutusu 15"/>
          <p:cNvSpPr txBox="1"/>
          <p:nvPr/>
        </p:nvSpPr>
        <p:spPr>
          <a:xfrm>
            <a:off x="6576698" y="4214489"/>
            <a:ext cx="5134602" cy="2308324"/>
          </a:xfrm>
          <a:prstGeom prst="rect">
            <a:avLst/>
          </a:prstGeom>
          <a:noFill/>
        </p:spPr>
        <p:txBody>
          <a:bodyPr wrap="square" rtlCol="0">
            <a:spAutoFit/>
          </a:bodyPr>
          <a:lstStyle/>
          <a:p>
            <a:r>
              <a:rPr lang="tr-TR" b="1" dirty="0">
                <a:solidFill>
                  <a:srgbClr val="002060"/>
                </a:solidFill>
                <a:latin typeface="Times New Roman" panose="02020603050405020304" pitchFamily="18" charset="0"/>
                <a:cs typeface="Times New Roman" panose="02020603050405020304" pitchFamily="18" charset="0"/>
              </a:rPr>
              <a:t>BİR ÇOCUĞUN GÖZÜNDEKİ IŞIK HER ŞEYE DEĞER</a:t>
            </a:r>
          </a:p>
          <a:p>
            <a:endParaRPr lang="tr-TR" b="1" dirty="0">
              <a:solidFill>
                <a:srgbClr val="002060"/>
              </a:solidFill>
              <a:latin typeface="Times New Roman" panose="02020603050405020304" pitchFamily="18" charset="0"/>
              <a:cs typeface="Times New Roman" panose="02020603050405020304" pitchFamily="18" charset="0"/>
            </a:endParaRPr>
          </a:p>
          <a:p>
            <a:pPr algn="just"/>
            <a:r>
              <a:rPr lang="tr-TR" dirty="0">
                <a:solidFill>
                  <a:srgbClr val="002060"/>
                </a:solidFill>
                <a:latin typeface="Times New Roman" panose="02020603050405020304" pitchFamily="18" charset="0"/>
                <a:cs typeface="Times New Roman" pitchFamily="18" charset="0"/>
              </a:rPr>
              <a:t>Toplum Polislik Şube Müdürlüğümüz tarafından yürütülen ‘</a:t>
            </a:r>
            <a:r>
              <a:rPr lang="tr-TR" b="1" dirty="0">
                <a:solidFill>
                  <a:srgbClr val="002060"/>
                </a:solidFill>
                <a:latin typeface="Times New Roman" panose="02020603050405020304" pitchFamily="18" charset="0"/>
                <a:cs typeface="Times New Roman" pitchFamily="18" charset="0"/>
              </a:rPr>
              <a:t>Engelleri Kaldıralım Projesi </a:t>
            </a:r>
            <a:r>
              <a:rPr lang="tr-TR" dirty="0">
                <a:solidFill>
                  <a:srgbClr val="002060"/>
                </a:solidFill>
                <a:latin typeface="Times New Roman" panose="02020603050405020304" pitchFamily="18" charset="0"/>
                <a:cs typeface="Times New Roman" panose="02020603050405020304" pitchFamily="18" charset="0"/>
              </a:rPr>
              <a:t>özel öğrencilerimizin yanında olduğumuzu hissetmeleri ve  polislere güvenmelerini sağlamaktır .</a:t>
            </a:r>
          </a:p>
          <a:p>
            <a:pPr algn="just"/>
            <a:r>
              <a:rPr lang="tr-TR" b="1" dirty="0">
                <a:solidFill>
                  <a:srgbClr val="002060"/>
                </a:solidFill>
                <a:latin typeface="Times New Roman" panose="02020603050405020304" pitchFamily="18" charset="0"/>
                <a:cs typeface="Times New Roman" panose="02020603050405020304" pitchFamily="18" charset="0"/>
              </a:rPr>
              <a:t>Projemiz 2024 yılında da devam edecektir .</a:t>
            </a:r>
          </a:p>
        </p:txBody>
      </p:sp>
      <p:pic>
        <p:nvPicPr>
          <p:cNvPr id="17" name="Resim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952" y="746656"/>
            <a:ext cx="5055172" cy="5982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Resim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646" y="1783570"/>
            <a:ext cx="4947784" cy="2533964"/>
          </a:xfrm>
          <a:prstGeom prst="rect">
            <a:avLst/>
          </a:prstGeom>
        </p:spPr>
      </p:pic>
    </p:spTree>
    <p:extLst>
      <p:ext uri="{BB962C8B-B14F-4D97-AF65-F5344CB8AC3E}">
        <p14:creationId xmlns:p14="http://schemas.microsoft.com/office/powerpoint/2010/main" val="606019184"/>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ENGELLERİ KALDIRALIM PROJESİ  </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001" y="856972"/>
            <a:ext cx="2572028" cy="25720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3999" y="856972"/>
            <a:ext cx="2572028" cy="25720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575" y="918235"/>
            <a:ext cx="4505553" cy="2574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Metin kutusu 9"/>
          <p:cNvSpPr txBox="1"/>
          <p:nvPr/>
        </p:nvSpPr>
        <p:spPr>
          <a:xfrm>
            <a:off x="216561" y="3720699"/>
            <a:ext cx="5550927" cy="2585323"/>
          </a:xfrm>
          <a:prstGeom prst="rect">
            <a:avLst/>
          </a:prstGeom>
          <a:noFill/>
        </p:spPr>
        <p:txBody>
          <a:bodyPr wrap="square" rtlCol="0">
            <a:spAutoFit/>
          </a:bodyPr>
          <a:lstStyle/>
          <a:p>
            <a:pPr algn="just"/>
            <a:r>
              <a:rPr lang="tr-TR" b="1" dirty="0">
                <a:solidFill>
                  <a:srgbClr val="002060"/>
                </a:solidFill>
                <a:latin typeface="Times New Roman" panose="02020603050405020304" pitchFamily="18" charset="0"/>
                <a:cs typeface="Times New Roman" panose="02020603050405020304" pitchFamily="18" charset="0"/>
              </a:rPr>
              <a:t>ÖZEL ÇOCUKLARIMIZ POLİS OLDULAR </a:t>
            </a:r>
          </a:p>
          <a:p>
            <a:pPr algn="just"/>
            <a:endParaRPr lang="tr-TR" dirty="0">
              <a:solidFill>
                <a:srgbClr val="002060"/>
              </a:solidFill>
              <a:latin typeface="Times New Roman" panose="02020603050405020304" pitchFamily="18" charset="0"/>
              <a:cs typeface="Times New Roman" panose="02020603050405020304" pitchFamily="18" charset="0"/>
            </a:endParaRPr>
          </a:p>
          <a:p>
            <a:pPr algn="just"/>
            <a:r>
              <a:rPr lang="tr-TR" dirty="0">
                <a:solidFill>
                  <a:srgbClr val="002060"/>
                </a:solidFill>
                <a:latin typeface="Times New Roman" panose="02020603050405020304" pitchFamily="18" charset="0"/>
                <a:cs typeface="Times New Roman" panose="02020603050405020304" pitchFamily="18" charset="0"/>
              </a:rPr>
              <a:t>Toplum Destekli Şube Müdürlüğü ekiplerimizce Milli İrade Özel Eğitim Uygulama okulumuzda </a:t>
            </a:r>
            <a:r>
              <a:rPr lang="tr-TR" b="1" dirty="0">
                <a:solidFill>
                  <a:srgbClr val="FF0000"/>
                </a:solidFill>
                <a:latin typeface="Times New Roman" panose="02020603050405020304" pitchFamily="18" charset="0"/>
                <a:cs typeface="Times New Roman" panose="02020603050405020304" pitchFamily="18" charset="0"/>
              </a:rPr>
              <a:t>80</a:t>
            </a:r>
            <a:r>
              <a:rPr lang="tr-TR" dirty="0">
                <a:solidFill>
                  <a:srgbClr val="002060"/>
                </a:solidFill>
                <a:latin typeface="Times New Roman" panose="02020603050405020304" pitchFamily="18" charset="0"/>
                <a:cs typeface="Times New Roman" panose="02020603050405020304" pitchFamily="18" charset="0"/>
              </a:rPr>
              <a:t> özel çocuğumuz ziyaret edilerek, </a:t>
            </a:r>
            <a:r>
              <a:rPr lang="tr-TR" b="1" dirty="0">
                <a:solidFill>
                  <a:srgbClr val="FF0000"/>
                </a:solidFill>
                <a:latin typeface="Times New Roman" panose="02020603050405020304" pitchFamily="18" charset="0"/>
                <a:cs typeface="Times New Roman" panose="02020603050405020304" pitchFamily="18" charset="0"/>
              </a:rPr>
              <a:t>20</a:t>
            </a:r>
            <a:r>
              <a:rPr lang="tr-TR" dirty="0">
                <a:solidFill>
                  <a:srgbClr val="002060"/>
                </a:solidFill>
                <a:latin typeface="Times New Roman" panose="02020603050405020304" pitchFamily="18" charset="0"/>
                <a:cs typeface="Times New Roman" panose="02020603050405020304" pitchFamily="18" charset="0"/>
              </a:rPr>
              <a:t> özel çocuğumuzun polis olmak istediklerini belirtmeleri üzerine polis olma hayalleri gerçekleştirildi.</a:t>
            </a:r>
          </a:p>
          <a:p>
            <a:endParaRPr lang="tr-TR" dirty="0">
              <a:solidFill>
                <a:srgbClr val="002060"/>
              </a:solidFill>
              <a:latin typeface="Times New Roman" panose="02020603050405020304" pitchFamily="18" charset="0"/>
              <a:cs typeface="Times New Roman" panose="02020603050405020304" pitchFamily="18" charset="0"/>
            </a:endParaRPr>
          </a:p>
          <a:p>
            <a:r>
              <a:rPr lang="tr-TR" b="1" dirty="0">
                <a:solidFill>
                  <a:srgbClr val="002060"/>
                </a:solidFill>
                <a:latin typeface="Times New Roman" panose="02020603050405020304" pitchFamily="18" charset="0"/>
                <a:cs typeface="Times New Roman" panose="02020603050405020304" pitchFamily="18" charset="0"/>
              </a:rPr>
              <a:t>Video için </a:t>
            </a:r>
            <a:r>
              <a:rPr lang="tr-TR" u="sng" dirty="0">
                <a:solidFill>
                  <a:srgbClr val="002060"/>
                </a:solidFill>
                <a:latin typeface="Times New Roman" panose="02020603050405020304" pitchFamily="18" charset="0"/>
                <a:cs typeface="Times New Roman" panose="02020603050405020304" pitchFamily="18" charset="0"/>
                <a:hlinkClick r:id="rId7" action="ppaction://hlinkfile">
                  <a:extLst>
                    <a:ext uri="{A12FA001-AC4F-418D-AE19-62706E023703}">
                      <ahyp:hlinkClr xmlns:ahyp="http://schemas.microsoft.com/office/drawing/2018/hyperlinkcolor" xmlns="" val="tx"/>
                    </a:ext>
                  </a:extLst>
                </a:hlinkClick>
              </a:rPr>
              <a:t>tıklayınız.</a:t>
            </a:r>
            <a:endParaRPr lang="tr-TR" u="sng" dirty="0">
              <a:solidFill>
                <a:srgbClr val="002060"/>
              </a:solidFill>
              <a:latin typeface="Times New Roman" panose="02020603050405020304" pitchFamily="18" charset="0"/>
              <a:cs typeface="Times New Roman" panose="02020603050405020304" pitchFamily="18" charset="0"/>
            </a:endParaRPr>
          </a:p>
        </p:txBody>
      </p:sp>
      <p:sp>
        <p:nvSpPr>
          <p:cNvPr id="12" name="Metin kutusu 11"/>
          <p:cNvSpPr txBox="1"/>
          <p:nvPr/>
        </p:nvSpPr>
        <p:spPr>
          <a:xfrm>
            <a:off x="6156185" y="3720699"/>
            <a:ext cx="5743688" cy="2862322"/>
          </a:xfrm>
          <a:prstGeom prst="rect">
            <a:avLst/>
          </a:prstGeom>
          <a:noFill/>
        </p:spPr>
        <p:txBody>
          <a:bodyPr wrap="square" rtlCol="0">
            <a:spAutoFit/>
          </a:bodyPr>
          <a:lstStyle/>
          <a:p>
            <a:pPr algn="just"/>
            <a:r>
              <a:rPr lang="tr-TR" b="1" dirty="0">
                <a:solidFill>
                  <a:srgbClr val="002060"/>
                </a:solidFill>
                <a:latin typeface="Times New Roman" panose="02020603050405020304" pitchFamily="18" charset="0"/>
                <a:cs typeface="Times New Roman" panose="02020603050405020304" pitchFamily="18" charset="0"/>
              </a:rPr>
              <a:t> SEN BİR GÜLSEN YETER</a:t>
            </a:r>
          </a:p>
          <a:p>
            <a:pPr algn="just"/>
            <a:endParaRPr lang="tr-TR" b="1" dirty="0">
              <a:solidFill>
                <a:srgbClr val="002060"/>
              </a:solidFill>
              <a:latin typeface="Times New Roman" panose="02020603050405020304" pitchFamily="18" charset="0"/>
              <a:cs typeface="Times New Roman" panose="02020603050405020304" pitchFamily="18" charset="0"/>
            </a:endParaRPr>
          </a:p>
          <a:p>
            <a:pPr algn="just"/>
            <a:r>
              <a:rPr lang="tr-TR" dirty="0">
                <a:solidFill>
                  <a:srgbClr val="002060"/>
                </a:solidFill>
                <a:latin typeface="Times New Roman" panose="02020603050405020304" pitchFamily="18" charset="0"/>
                <a:cs typeface="Times New Roman" panose="02020603050405020304" pitchFamily="18" charset="0"/>
              </a:rPr>
              <a:t>Toplum Destekli Şube Müdürlüğü koordinesinde Çevik Kuvvet Şube Müdürlüğü ve Özel Harekat Şube Müdürlüğünce ‘Polisim Yanımda Geleceğim Güvende Projesi’ kapsamında Şehit Ahmet Aytekin Ortaokulu’ndaki </a:t>
            </a:r>
            <a:r>
              <a:rPr lang="tr-TR" b="1" dirty="0">
                <a:solidFill>
                  <a:srgbClr val="FF0000"/>
                </a:solidFill>
                <a:latin typeface="Times New Roman" panose="02020603050405020304" pitchFamily="18" charset="0"/>
                <a:cs typeface="Times New Roman" panose="02020603050405020304" pitchFamily="18" charset="0"/>
              </a:rPr>
              <a:t>40</a:t>
            </a:r>
            <a:r>
              <a:rPr lang="tr-TR" dirty="0">
                <a:solidFill>
                  <a:srgbClr val="002060"/>
                </a:solidFill>
                <a:latin typeface="Times New Roman" panose="02020603050405020304" pitchFamily="18" charset="0"/>
                <a:cs typeface="Times New Roman" panose="02020603050405020304" pitchFamily="18" charset="0"/>
              </a:rPr>
              <a:t> özel öğrencilerimiz ile anlamlı bir etkinlik gerçekleştirildi.</a:t>
            </a:r>
          </a:p>
          <a:p>
            <a:endParaRPr lang="tr-TR" b="1" dirty="0">
              <a:solidFill>
                <a:srgbClr val="002060"/>
              </a:solidFill>
              <a:latin typeface="Times New Roman" panose="02020603050405020304" pitchFamily="18" charset="0"/>
              <a:cs typeface="Times New Roman" panose="02020603050405020304" pitchFamily="18" charset="0"/>
            </a:endParaRPr>
          </a:p>
          <a:p>
            <a:endParaRPr lang="tr-TR"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4440947"/>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ENGELLERİ KALDIRALIM PROJESİ  </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10" name="Metin kutusu 9"/>
          <p:cNvSpPr txBox="1"/>
          <p:nvPr/>
        </p:nvSpPr>
        <p:spPr>
          <a:xfrm>
            <a:off x="545072" y="1905506"/>
            <a:ext cx="5550927" cy="3046988"/>
          </a:xfrm>
          <a:prstGeom prst="rect">
            <a:avLst/>
          </a:prstGeom>
          <a:noFill/>
        </p:spPr>
        <p:txBody>
          <a:bodyPr wrap="square" rtlCol="0">
            <a:spAutoFit/>
          </a:bodyPr>
          <a:lstStyle/>
          <a:p>
            <a:pPr algn="ctr"/>
            <a:r>
              <a:rPr lang="tr-TR" sz="2400" b="1" dirty="0">
                <a:solidFill>
                  <a:srgbClr val="002060"/>
                </a:solidFill>
                <a:latin typeface="Times New Roman" panose="02020603050405020304" pitchFamily="18" charset="0"/>
                <a:cs typeface="Times New Roman" panose="02020603050405020304" pitchFamily="18" charset="0"/>
              </a:rPr>
              <a:t>ADAY POLİSLERİMİZ, CAN ERZİNCAN’A DESTEĞE GELDİ</a:t>
            </a:r>
          </a:p>
          <a:p>
            <a:pPr algn="just"/>
            <a:endParaRPr lang="tr-TR" sz="2400" dirty="0">
              <a:solidFill>
                <a:srgbClr val="002060"/>
              </a:solidFill>
              <a:latin typeface="Times New Roman" panose="02020603050405020304" pitchFamily="18" charset="0"/>
              <a:cs typeface="Times New Roman" panose="02020603050405020304" pitchFamily="18" charset="0"/>
            </a:endParaRPr>
          </a:p>
          <a:p>
            <a:pPr algn="just"/>
            <a:r>
              <a:rPr lang="tr-TR" sz="2400" dirty="0">
                <a:solidFill>
                  <a:srgbClr val="002060"/>
                </a:solidFill>
                <a:latin typeface="Times New Roman" panose="02020603050405020304" pitchFamily="18" charset="0"/>
                <a:cs typeface="Times New Roman" panose="02020603050405020304" pitchFamily="18" charset="0"/>
              </a:rPr>
              <a:t>İlimiz Polis Meslek Eğitim </a:t>
            </a:r>
            <a:r>
              <a:rPr lang="tr-TR" sz="2400" dirty="0" err="1">
                <a:solidFill>
                  <a:srgbClr val="002060"/>
                </a:solidFill>
                <a:latin typeface="Times New Roman" panose="02020603050405020304" pitchFamily="18" charset="0"/>
                <a:cs typeface="Times New Roman" panose="02020603050405020304" pitchFamily="18" charset="0"/>
              </a:rPr>
              <a:t>Merekezi’nde</a:t>
            </a:r>
            <a:r>
              <a:rPr lang="tr-TR" sz="2400" dirty="0">
                <a:solidFill>
                  <a:srgbClr val="002060"/>
                </a:solidFill>
                <a:latin typeface="Times New Roman" panose="02020603050405020304" pitchFamily="18" charset="0"/>
                <a:cs typeface="Times New Roman" panose="02020603050405020304" pitchFamily="18" charset="0"/>
              </a:rPr>
              <a:t> okuyan 900 öğrencimiz, </a:t>
            </a:r>
            <a:r>
              <a:rPr lang="tr-TR" sz="2400" dirty="0" err="1">
                <a:solidFill>
                  <a:srgbClr val="002060"/>
                </a:solidFill>
                <a:latin typeface="Times New Roman" panose="02020603050405020304" pitchFamily="18" charset="0"/>
                <a:cs typeface="Times New Roman" panose="02020603050405020304" pitchFamily="18" charset="0"/>
              </a:rPr>
              <a:t>Anagold</a:t>
            </a:r>
            <a:r>
              <a:rPr lang="tr-TR" sz="2400" dirty="0">
                <a:solidFill>
                  <a:srgbClr val="002060"/>
                </a:solidFill>
                <a:latin typeface="Times New Roman" panose="02020603050405020304" pitchFamily="18" charset="0"/>
                <a:cs typeface="Times New Roman" panose="02020603050405020304" pitchFamily="18" charset="0"/>
              </a:rPr>
              <a:t> </a:t>
            </a:r>
            <a:r>
              <a:rPr lang="tr-TR" sz="2400" dirty="0" err="1">
                <a:solidFill>
                  <a:srgbClr val="002060"/>
                </a:solidFill>
                <a:latin typeface="Times New Roman" panose="02020603050405020304" pitchFamily="18" charset="0"/>
                <a:cs typeface="Times New Roman" panose="02020603050405020304" pitchFamily="18" charset="0"/>
              </a:rPr>
              <a:t>Erzincanspor’umuza</a:t>
            </a:r>
            <a:r>
              <a:rPr lang="tr-TR" sz="2400" dirty="0">
                <a:solidFill>
                  <a:srgbClr val="002060"/>
                </a:solidFill>
                <a:latin typeface="Times New Roman" panose="02020603050405020304" pitchFamily="18" charset="0"/>
                <a:cs typeface="Times New Roman" panose="02020603050405020304" pitchFamily="18" charset="0"/>
              </a:rPr>
              <a:t> destek vermek için, servislerimizle alınıp, 12 Şubat Şehir Stadyumunda müsabakayı izlemektedirler.</a:t>
            </a:r>
            <a:endParaRPr lang="tr-TR" sz="2400" u="sng" dirty="0">
              <a:solidFill>
                <a:srgbClr val="002060"/>
              </a:solidFill>
              <a:latin typeface="Times New Roman" panose="02020603050405020304" pitchFamily="18" charset="0"/>
              <a:cs typeface="Times New Roman" panose="02020603050405020304" pitchFamily="18" charset="0"/>
            </a:endParaRPr>
          </a:p>
        </p:txBody>
      </p:sp>
      <p:pic>
        <p:nvPicPr>
          <p:cNvPr id="3" name="Resim 2">
            <a:extLst>
              <a:ext uri="{FF2B5EF4-FFF2-40B4-BE49-F238E27FC236}">
                <a16:creationId xmlns:a16="http://schemas.microsoft.com/office/drawing/2014/main" id="{03B7A65C-3ED6-410B-B5B7-974C29A7F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800" y="1045028"/>
            <a:ext cx="4616398" cy="5181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80249679"/>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TRAFİK EĞİTİM FAALİYETLERİ</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pic>
        <p:nvPicPr>
          <p:cNvPr id="13" name="Resim 12">
            <a:extLst>
              <a:ext uri="{FF2B5EF4-FFF2-40B4-BE49-F238E27FC236}">
                <a16:creationId xmlns:a16="http://schemas.microsoft.com/office/drawing/2014/main" id="{449BE2BC-678F-4336-8AB0-5A856547987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77348" y="1068560"/>
            <a:ext cx="2985302" cy="2228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Resim 14">
            <a:extLst>
              <a:ext uri="{FF2B5EF4-FFF2-40B4-BE49-F238E27FC236}">
                <a16:creationId xmlns:a16="http://schemas.microsoft.com/office/drawing/2014/main" id="{0D744326-7F44-445E-A972-3DB2AB5251D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792030" y="943995"/>
            <a:ext cx="2663971" cy="2223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Metin kutusu 9"/>
          <p:cNvSpPr txBox="1"/>
          <p:nvPr/>
        </p:nvSpPr>
        <p:spPr>
          <a:xfrm>
            <a:off x="1508465" y="3628366"/>
            <a:ext cx="5550927" cy="369332"/>
          </a:xfrm>
          <a:prstGeom prst="rect">
            <a:avLst/>
          </a:prstGeom>
          <a:noFill/>
        </p:spPr>
        <p:txBody>
          <a:bodyPr wrap="square" rtlCol="0">
            <a:spAutoFit/>
          </a:bodyPr>
          <a:lstStyle/>
          <a:p>
            <a:pPr algn="just"/>
            <a:r>
              <a:rPr lang="tr-TR" b="1" dirty="0">
                <a:solidFill>
                  <a:srgbClr val="002060"/>
                </a:solidFill>
                <a:latin typeface="Times New Roman" panose="02020603050405020304" pitchFamily="18" charset="0"/>
                <a:cs typeface="Times New Roman" panose="02020603050405020304" pitchFamily="18" charset="0"/>
              </a:rPr>
              <a:t>TRAFİK EĞİTİM PARKURU</a:t>
            </a:r>
            <a:endParaRPr lang="tr-TR" u="sng" dirty="0">
              <a:solidFill>
                <a:srgbClr val="002060"/>
              </a:solidFill>
              <a:latin typeface="Times New Roman" panose="02020603050405020304" pitchFamily="18" charset="0"/>
              <a:cs typeface="Times New Roman" panose="02020603050405020304" pitchFamily="18" charset="0"/>
            </a:endParaRPr>
          </a:p>
        </p:txBody>
      </p:sp>
      <p:sp>
        <p:nvSpPr>
          <p:cNvPr id="12" name="Metin kutusu 11"/>
          <p:cNvSpPr txBox="1"/>
          <p:nvPr/>
        </p:nvSpPr>
        <p:spPr>
          <a:xfrm>
            <a:off x="7059392" y="3628366"/>
            <a:ext cx="5743688" cy="923330"/>
          </a:xfrm>
          <a:prstGeom prst="rect">
            <a:avLst/>
          </a:prstGeom>
          <a:noFill/>
        </p:spPr>
        <p:txBody>
          <a:bodyPr wrap="square" rtlCol="0">
            <a:spAutoFit/>
          </a:bodyPr>
          <a:lstStyle/>
          <a:p>
            <a:pPr algn="just"/>
            <a:r>
              <a:rPr lang="tr-TR" b="1" dirty="0">
                <a:solidFill>
                  <a:srgbClr val="002060"/>
                </a:solidFill>
                <a:latin typeface="Times New Roman" panose="02020603050405020304" pitchFamily="18" charset="0"/>
                <a:cs typeface="Times New Roman" panose="02020603050405020304" pitchFamily="18" charset="0"/>
              </a:rPr>
              <a:t> KASKINLA YOL VER HAYATA</a:t>
            </a:r>
            <a:endParaRPr lang="tr-TR" dirty="0">
              <a:solidFill>
                <a:srgbClr val="002060"/>
              </a:solidFill>
              <a:latin typeface="Times New Roman" panose="02020603050405020304" pitchFamily="18" charset="0"/>
              <a:cs typeface="Times New Roman" panose="02020603050405020304" pitchFamily="18" charset="0"/>
            </a:endParaRPr>
          </a:p>
          <a:p>
            <a:endParaRPr lang="tr-TR" b="1" dirty="0">
              <a:solidFill>
                <a:srgbClr val="002060"/>
              </a:solidFill>
              <a:latin typeface="Times New Roman" panose="02020603050405020304" pitchFamily="18" charset="0"/>
              <a:cs typeface="Times New Roman" panose="02020603050405020304" pitchFamily="18" charset="0"/>
            </a:endParaRPr>
          </a:p>
          <a:p>
            <a:endParaRPr lang="tr-TR" b="1" dirty="0">
              <a:solidFill>
                <a:srgbClr val="002060"/>
              </a:solidFill>
              <a:latin typeface="Times New Roman" panose="02020603050405020304" pitchFamily="18" charset="0"/>
              <a:cs typeface="Times New Roman" panose="02020603050405020304" pitchFamily="18" charset="0"/>
            </a:endParaRPr>
          </a:p>
        </p:txBody>
      </p:sp>
      <p:pic>
        <p:nvPicPr>
          <p:cNvPr id="3" name="Resim 2">
            <a:extLst>
              <a:ext uri="{FF2B5EF4-FFF2-40B4-BE49-F238E27FC236}">
                <a16:creationId xmlns:a16="http://schemas.microsoft.com/office/drawing/2014/main" id="{A3C8E35A-E313-433F-9AA8-00199C91CB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1015" y="1040686"/>
            <a:ext cx="3381737" cy="22564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Metin kutusu 8">
            <a:extLst>
              <a:ext uri="{FF2B5EF4-FFF2-40B4-BE49-F238E27FC236}">
                <a16:creationId xmlns:a16="http://schemas.microsoft.com/office/drawing/2014/main" id="{267D7673-9F23-490C-8BDA-DA70F735A943}"/>
              </a:ext>
            </a:extLst>
          </p:cNvPr>
          <p:cNvSpPr txBox="1"/>
          <p:nvPr/>
        </p:nvSpPr>
        <p:spPr>
          <a:xfrm>
            <a:off x="236071" y="4328881"/>
            <a:ext cx="11458182" cy="1754326"/>
          </a:xfrm>
          <a:prstGeom prst="rect">
            <a:avLst/>
          </a:prstGeom>
          <a:noFill/>
        </p:spPr>
        <p:txBody>
          <a:bodyPr wrap="square" rtlCol="0">
            <a:spAutoFit/>
          </a:bodyPr>
          <a:lstStyle/>
          <a:p>
            <a:pPr algn="just"/>
            <a:r>
              <a:rPr lang="tr-TR" dirty="0">
                <a:solidFill>
                  <a:schemeClr val="dk1"/>
                </a:solidFill>
              </a:rPr>
              <a:t>Erzincan Emniyet Müdürlüğümüz  olarak trafik hizmetleri bakımından temel amacımız; İlimizde meydana gelen trafik kazalarının önlenmesi, en aza indirilmesi, insanların yaşamını etkileyen olayların yaşanmaması amacı ile her yaştan tüm vatandaşların bilinçlendirilmesi, bu amaçla yaklaşık </a:t>
            </a:r>
            <a:r>
              <a:rPr lang="tr-TR" dirty="0">
                <a:solidFill>
                  <a:srgbClr val="C00000"/>
                </a:solidFill>
              </a:rPr>
              <a:t>4500 sürücü, yaya ve öğrencinin katılımıyla “Kaskınla Yol Ver Hayata”</a:t>
            </a:r>
            <a:r>
              <a:rPr lang="tr-TR" dirty="0">
                <a:solidFill>
                  <a:srgbClr val="FF0000"/>
                </a:solidFill>
              </a:rPr>
              <a:t> </a:t>
            </a:r>
            <a:r>
              <a:rPr lang="tr-TR" dirty="0">
                <a:solidFill>
                  <a:schemeClr val="dk1"/>
                </a:solidFill>
              </a:rPr>
              <a:t>konulu etkinlik düzenlenmiş, İçişleri Bakanlığı tarafından </a:t>
            </a:r>
            <a:r>
              <a:rPr lang="tr-TR" dirty="0">
                <a:solidFill>
                  <a:srgbClr val="C00000"/>
                </a:solidFill>
              </a:rPr>
              <a:t>Mobil Trafik Eğitim Tırı ve Emniyet Kemeri </a:t>
            </a:r>
            <a:r>
              <a:rPr lang="tr-TR" dirty="0" err="1">
                <a:solidFill>
                  <a:srgbClr val="C00000"/>
                </a:solidFill>
              </a:rPr>
              <a:t>Similasyonu</a:t>
            </a:r>
            <a:r>
              <a:rPr lang="tr-TR" dirty="0">
                <a:solidFill>
                  <a:srgbClr val="C00000"/>
                </a:solidFill>
              </a:rPr>
              <a:t> </a:t>
            </a:r>
            <a:r>
              <a:rPr lang="tr-TR" dirty="0">
                <a:solidFill>
                  <a:schemeClr val="dk1"/>
                </a:solidFill>
              </a:rPr>
              <a:t>talep edilmiş ve </a:t>
            </a:r>
            <a:r>
              <a:rPr lang="tr-TR" dirty="0">
                <a:solidFill>
                  <a:srgbClr val="C00000"/>
                </a:solidFill>
              </a:rPr>
              <a:t>7254</a:t>
            </a:r>
            <a:r>
              <a:rPr lang="tr-TR" dirty="0">
                <a:solidFill>
                  <a:schemeClr val="dk1"/>
                </a:solidFill>
              </a:rPr>
              <a:t> vatandaş ve öğrenciye eğitim verilmiş,  Çocuk Trafik Eğitim Parkında Trafik Eğitimleri kapsamında yaklaşık </a:t>
            </a:r>
            <a:r>
              <a:rPr lang="tr-TR" dirty="0">
                <a:solidFill>
                  <a:srgbClr val="C00000"/>
                </a:solidFill>
              </a:rPr>
              <a:t>7000</a:t>
            </a:r>
            <a:r>
              <a:rPr lang="tr-TR" dirty="0">
                <a:solidFill>
                  <a:schemeClr val="dk1"/>
                </a:solidFill>
              </a:rPr>
              <a:t> öğrenciye çeşitli eğitimler verilmiştir.</a:t>
            </a:r>
          </a:p>
        </p:txBody>
      </p:sp>
    </p:spTree>
    <p:extLst>
      <p:ext uri="{BB962C8B-B14F-4D97-AF65-F5344CB8AC3E}">
        <p14:creationId xmlns:p14="http://schemas.microsoft.com/office/powerpoint/2010/main" val="2363562504"/>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POLİSLERLE MACERA ADASI PROJESİ </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6" name="Dikdörtgen 5"/>
          <p:cNvSpPr/>
          <p:nvPr/>
        </p:nvSpPr>
        <p:spPr>
          <a:xfrm>
            <a:off x="467937" y="1174282"/>
            <a:ext cx="5268064" cy="4832092"/>
          </a:xfrm>
          <a:prstGeom prst="rect">
            <a:avLst/>
          </a:prstGeom>
        </p:spPr>
        <p:txBody>
          <a:bodyPr wrap="square">
            <a:spAutoFit/>
          </a:bodyPr>
          <a:lstStyle/>
          <a:p>
            <a:pPr algn="just">
              <a:defRPr/>
            </a:pPr>
            <a:r>
              <a:rPr lang="tr-TR" sz="2200" dirty="0">
                <a:solidFill>
                  <a:srgbClr val="002060"/>
                </a:solidFill>
                <a:latin typeface="Times New Roman" panose="02020603050405020304" pitchFamily="18" charset="0"/>
                <a:cs typeface="Times New Roman" pitchFamily="18" charset="0"/>
              </a:rPr>
              <a:t>	Toplum Polislik Şube Müdürlüğümüz tarafından yürütülen ‘</a:t>
            </a:r>
            <a:r>
              <a:rPr lang="tr-TR" sz="2200" b="1" dirty="0">
                <a:solidFill>
                  <a:srgbClr val="002060"/>
                </a:solidFill>
                <a:latin typeface="Times New Roman" pitchFamily="18" charset="0"/>
                <a:cs typeface="Times New Roman" pitchFamily="18" charset="0"/>
              </a:rPr>
              <a:t>Polislerle Macera Adası Projesi’</a:t>
            </a:r>
            <a:r>
              <a:rPr lang="tr-TR" sz="2200" dirty="0">
                <a:solidFill>
                  <a:srgbClr val="002060"/>
                </a:solidFill>
                <a:latin typeface="Times New Roman" pitchFamily="18" charset="0"/>
                <a:cs typeface="Times New Roman" pitchFamily="18" charset="0"/>
              </a:rPr>
              <a:t> kapsamında ilimiz okullarında eğitim gören İlkokul öğrencilerine Balon Park Kurulumu yapılarak çocuklara eğlenceli ve mutlu saatler yaşatırken polis ablalar ve abileri çocukların güven </a:t>
            </a:r>
            <a:r>
              <a:rPr lang="tr-TR" sz="2200" dirty="0" err="1">
                <a:solidFill>
                  <a:srgbClr val="002060"/>
                </a:solidFill>
                <a:latin typeface="Times New Roman" panose="02020603050405020304" pitchFamily="18" charset="0"/>
                <a:cs typeface="Times New Roman" panose="02020603050405020304" pitchFamily="18" charset="0"/>
              </a:rPr>
              <a:t>duymalari</a:t>
            </a:r>
            <a:r>
              <a:rPr lang="tr-TR" sz="2200" dirty="0">
                <a:solidFill>
                  <a:srgbClr val="002060"/>
                </a:solidFill>
                <a:latin typeface="Times New Roman" panose="02020603050405020304" pitchFamily="18" charset="0"/>
                <a:cs typeface="Times New Roman" panose="02020603050405020304" pitchFamily="18" charset="0"/>
              </a:rPr>
              <a:t>, onların  zararlı alışkanlıklarından uzak tutmak ve suç önleyici faaliyetler kapsamında </a:t>
            </a:r>
            <a:r>
              <a:rPr lang="tr-TR" sz="2200" b="1" dirty="0">
                <a:solidFill>
                  <a:srgbClr val="FF0000"/>
                </a:solidFill>
                <a:latin typeface="Times New Roman" panose="02020603050405020304" pitchFamily="18" charset="0"/>
                <a:cs typeface="Times New Roman" panose="02020603050405020304" pitchFamily="18" charset="0"/>
              </a:rPr>
              <a:t>il ve ilçelerimizde toplam  14.000</a:t>
            </a:r>
            <a:r>
              <a:rPr lang="tr-TR" sz="2200" dirty="0">
                <a:solidFill>
                  <a:srgbClr val="002060"/>
                </a:solidFill>
                <a:latin typeface="Times New Roman" panose="02020603050405020304" pitchFamily="18" charset="0"/>
                <a:cs typeface="Times New Roman" panose="02020603050405020304" pitchFamily="18" charset="0"/>
              </a:rPr>
              <a:t> öğrencilerimize ulaşılmıştır. Projemiz devam etmektedir.</a:t>
            </a:r>
          </a:p>
          <a:p>
            <a:pPr algn="just">
              <a:defRPr/>
            </a:pPr>
            <a:endParaRPr lang="tr-TR" sz="2200" dirty="0">
              <a:solidFill>
                <a:srgbClr val="002060"/>
              </a:solidFill>
              <a:latin typeface="Times New Roman" panose="02020603050405020304" pitchFamily="18" charset="0"/>
              <a:cs typeface="Times New Roman" panose="02020603050405020304" pitchFamily="18" charset="0"/>
            </a:endParaRP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8279" y="1367523"/>
            <a:ext cx="5747568" cy="4023298"/>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Dikdörtgen 1"/>
          <p:cNvSpPr/>
          <p:nvPr/>
        </p:nvSpPr>
        <p:spPr>
          <a:xfrm>
            <a:off x="467937" y="6226885"/>
            <a:ext cx="2051074" cy="369332"/>
          </a:xfrm>
          <a:prstGeom prst="rect">
            <a:avLst/>
          </a:prstGeom>
        </p:spPr>
        <p:txBody>
          <a:bodyPr wrap="none">
            <a:spAutoFit/>
          </a:bodyPr>
          <a:lstStyle/>
          <a:p>
            <a:r>
              <a:rPr lang="tr-TR" b="1" dirty="0"/>
              <a:t>Video için </a:t>
            </a:r>
            <a:r>
              <a:rPr lang="tr-TR" u="sng" dirty="0">
                <a:hlinkClick r:id="rId5" action="ppaction://hlinkfile"/>
              </a:rPr>
              <a:t>tıklayınız.</a:t>
            </a:r>
            <a:endParaRPr lang="tr-TR" u="sng" dirty="0"/>
          </a:p>
        </p:txBody>
      </p:sp>
    </p:spTree>
    <p:extLst>
      <p:ext uri="{BB962C8B-B14F-4D97-AF65-F5344CB8AC3E}">
        <p14:creationId xmlns:p14="http://schemas.microsoft.com/office/powerpoint/2010/main" val="3758963298"/>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YENİ HİZMET BİNASI -3</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pic>
        <p:nvPicPr>
          <p:cNvPr id="8" name="Resim 7">
            <a:extLst>
              <a:ext uri="{FF2B5EF4-FFF2-40B4-BE49-F238E27FC236}">
                <a16:creationId xmlns:a16="http://schemas.microsoft.com/office/drawing/2014/main" id="{EC7B5A12-4F27-484C-8BBC-F4AAC6ACE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8" y="1089421"/>
            <a:ext cx="11506181" cy="4948659"/>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39451011"/>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BİR CAN BİR KAN HAYDİ BAĞIŞA ERZİNCAN PROJESİ  </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27" y="759329"/>
            <a:ext cx="4895558" cy="5854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760389"/>
            <a:ext cx="4880772" cy="2853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Metin kutusu 11"/>
          <p:cNvSpPr txBox="1"/>
          <p:nvPr/>
        </p:nvSpPr>
        <p:spPr>
          <a:xfrm>
            <a:off x="5947443" y="3800032"/>
            <a:ext cx="5358238" cy="2954655"/>
          </a:xfrm>
          <a:prstGeom prst="rect">
            <a:avLst/>
          </a:prstGeom>
          <a:noFill/>
        </p:spPr>
        <p:txBody>
          <a:bodyPr wrap="square" rtlCol="0">
            <a:spAutoFit/>
          </a:bodyPr>
          <a:lstStyle/>
          <a:p>
            <a:pPr algn="just"/>
            <a:r>
              <a:rPr lang="tr-TR" sz="2000" b="1" dirty="0">
                <a:solidFill>
                  <a:srgbClr val="002060"/>
                </a:solidFill>
                <a:latin typeface="Times New Roman" panose="02020603050405020304" pitchFamily="18" charset="0"/>
                <a:cs typeface="Times New Roman" panose="02020603050405020304" pitchFamily="18" charset="0"/>
              </a:rPr>
              <a:t> BİR CAN BİR KAN HAYDİ BAĞIŞA ERZİNCAN </a:t>
            </a:r>
          </a:p>
          <a:p>
            <a:pPr algn="just"/>
            <a:endParaRPr lang="tr-TR" sz="2000" b="1" dirty="0">
              <a:solidFill>
                <a:srgbClr val="002060"/>
              </a:solidFill>
              <a:latin typeface="Times New Roman" panose="02020603050405020304" pitchFamily="18" charset="0"/>
              <a:cs typeface="Times New Roman" panose="02020603050405020304" pitchFamily="18" charset="0"/>
            </a:endParaRPr>
          </a:p>
          <a:p>
            <a:pPr algn="just"/>
            <a:r>
              <a:rPr lang="tr-TR" dirty="0">
                <a:solidFill>
                  <a:srgbClr val="002060"/>
                </a:solidFill>
                <a:latin typeface="Times New Roman" panose="02020603050405020304" pitchFamily="18" charset="0"/>
                <a:cs typeface="Times New Roman" panose="02020603050405020304" pitchFamily="18" charset="0"/>
              </a:rPr>
              <a:t>Erzincan Emniyet Müdürlüğü personeli, Türk Kızılay'a Bir Can Bir Kan Haydi Bağışa Erzincan projesiyle kök hücre bağışını artırmak amaçlanmaktadır. Bu konuda eğitimler verilmiş ve 2024 yılında </a:t>
            </a:r>
            <a:r>
              <a:rPr lang="tr-TR" b="1" dirty="0">
                <a:solidFill>
                  <a:srgbClr val="FF0000"/>
                </a:solidFill>
                <a:latin typeface="Times New Roman" panose="02020603050405020304" pitchFamily="18" charset="0"/>
                <a:cs typeface="Times New Roman" panose="02020603050405020304" pitchFamily="18" charset="0"/>
              </a:rPr>
              <a:t>310 personelimiz </a:t>
            </a:r>
            <a:r>
              <a:rPr lang="tr-TR" dirty="0">
                <a:solidFill>
                  <a:srgbClr val="002060"/>
                </a:solidFill>
                <a:latin typeface="Times New Roman" panose="02020603050405020304" pitchFamily="18" charset="0"/>
                <a:cs typeface="Times New Roman" panose="02020603050405020304" pitchFamily="18" charset="0"/>
              </a:rPr>
              <a:t>kök hücre bağışında bulunmuştur .</a:t>
            </a:r>
          </a:p>
          <a:p>
            <a:pPr algn="just"/>
            <a:endParaRPr lang="tr-TR" dirty="0">
              <a:solidFill>
                <a:srgbClr val="002060"/>
              </a:solidFill>
              <a:latin typeface="Times New Roman" panose="02020603050405020304" pitchFamily="18" charset="0"/>
              <a:cs typeface="Times New Roman" panose="02020603050405020304" pitchFamily="18" charset="0"/>
            </a:endParaRPr>
          </a:p>
          <a:p>
            <a:pPr algn="just"/>
            <a:r>
              <a:rPr lang="tr-TR" b="1" dirty="0">
                <a:solidFill>
                  <a:srgbClr val="002060"/>
                </a:solidFill>
                <a:latin typeface="Times New Roman" panose="02020603050405020304" pitchFamily="18" charset="0"/>
                <a:cs typeface="Times New Roman" panose="02020603050405020304" pitchFamily="18" charset="0"/>
              </a:rPr>
              <a:t>Video için </a:t>
            </a:r>
            <a:r>
              <a:rPr lang="tr-TR" u="sng" dirty="0">
                <a:solidFill>
                  <a:srgbClr val="002060"/>
                </a:solidFill>
                <a:latin typeface="Times New Roman" panose="02020603050405020304" pitchFamily="18" charset="0"/>
                <a:cs typeface="Times New Roman" panose="02020603050405020304" pitchFamily="18" charset="0"/>
                <a:hlinkClick r:id="rId6" action="ppaction://hlinkfile">
                  <a:extLst>
                    <a:ext uri="{A12FA001-AC4F-418D-AE19-62706E023703}">
                      <ahyp:hlinkClr xmlns:ahyp="http://schemas.microsoft.com/office/drawing/2018/hyperlinkcolor" xmlns="" val="tx"/>
                    </a:ext>
                  </a:extLst>
                </a:hlinkClick>
              </a:rPr>
              <a:t>tıklayınız.</a:t>
            </a:r>
            <a:endParaRPr lang="tr-TR"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4343841"/>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GÜVENLİ MAHALLE GÜVENLİ YAŞAM PROJESİ</a:t>
            </a:r>
            <a:endParaRPr kumimoji="0" lang="tr-TR"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9" name="Dikdörtgen 8"/>
          <p:cNvSpPr/>
          <p:nvPr/>
        </p:nvSpPr>
        <p:spPr>
          <a:xfrm>
            <a:off x="287884" y="788707"/>
            <a:ext cx="6054728" cy="50167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rPr>
              <a:t>Toplum</a:t>
            </a:r>
            <a:r>
              <a:rPr kumimoji="0" lang="tr-TR" sz="2000" b="0" i="0" u="none" strike="noStrike" kern="1200" cap="none" spc="0" normalizeH="0" noProof="0" dirty="0">
                <a:ln>
                  <a:noFill/>
                </a:ln>
                <a:solidFill>
                  <a:srgbClr val="002060"/>
                </a:solidFill>
                <a:effectLst/>
                <a:uLnTx/>
                <a:uFillTx/>
                <a:latin typeface="Times New Roman" panose="02020603050405020304" pitchFamily="18" charset="0"/>
                <a:cs typeface="Times New Roman" pitchFamily="18" charset="0"/>
              </a:rPr>
              <a:t> Destekli Polislik </a:t>
            </a:r>
            <a:r>
              <a:rPr kumimoji="0" lang="tr-TR"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rPr>
              <a:t>Şube Müdürlüğümüz tarafından </a:t>
            </a: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rPr>
              <a:t>21 Eylül 2021</a:t>
            </a:r>
            <a:r>
              <a:rPr kumimoji="0" lang="tr-TR"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rPr>
              <a:t> tarihi itibarıyla ‘</a:t>
            </a: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rPr>
              <a:t>Güvenli Mahalle Güvenli Yaşam’ </a:t>
            </a:r>
            <a:r>
              <a:rPr kumimoji="0" lang="tr-TR"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rPr>
              <a:t>projesi kapsamında;</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000" dirty="0">
                <a:solidFill>
                  <a:srgbClr val="002060"/>
                </a:solidFill>
                <a:latin typeface="Times New Roman" panose="02020603050405020304" pitchFamily="18" charset="0"/>
                <a:cs typeface="Times New Roman" pitchFamily="18" charset="0"/>
              </a:rPr>
              <a:t>V</a:t>
            </a:r>
            <a:r>
              <a:rPr kumimoji="0" lang="tr-TR"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itchFamily="18" charset="0"/>
              </a:rPr>
              <a:t>atandaşlarımızın</a:t>
            </a:r>
            <a:r>
              <a:rPr kumimoji="0" lang="tr-TR"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rPr>
              <a:t> huzur ve güven ortamında yaşaması</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000" dirty="0">
                <a:solidFill>
                  <a:srgbClr val="002060"/>
                </a:solidFill>
                <a:latin typeface="Times New Roman" panose="02020603050405020304" pitchFamily="18" charset="0"/>
                <a:cs typeface="Times New Roman" pitchFamily="18" charset="0"/>
              </a:rPr>
              <a:t>M</a:t>
            </a:r>
            <a:r>
              <a:rPr kumimoji="0" lang="tr-TR"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rPr>
              <a:t>al ve can güvenliğinin sağlanması</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000" dirty="0">
                <a:solidFill>
                  <a:srgbClr val="002060"/>
                </a:solidFill>
                <a:latin typeface="Times New Roman" panose="02020603050405020304" pitchFamily="18" charset="0"/>
                <a:cs typeface="Times New Roman" pitchFamily="18" charset="0"/>
              </a:rPr>
              <a:t>P</a:t>
            </a:r>
            <a:r>
              <a:rPr kumimoji="0" lang="tr-TR"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itchFamily="18" charset="0"/>
              </a:rPr>
              <a:t>olise</a:t>
            </a:r>
            <a:r>
              <a:rPr kumimoji="0" lang="tr-TR" sz="2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ve devlete olan güven duygusunun arttırılması</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Suç oranlarında azalma sağlanması</a:t>
            </a:r>
          </a:p>
          <a:p>
            <a:pPr marL="342900" lvl="0" indent="-342900" algn="just">
              <a:buFont typeface="Arial" panose="020B0604020202020204" pitchFamily="34" charset="0"/>
              <a:buChar char="•"/>
              <a:defRPr/>
            </a:pPr>
            <a:r>
              <a:rPr lang="tr-TR" sz="2000" dirty="0">
                <a:solidFill>
                  <a:srgbClr val="002060"/>
                </a:solidFill>
                <a:latin typeface="Times New Roman" panose="02020603050405020304" pitchFamily="18" charset="0"/>
                <a:cs typeface="Times New Roman" pitchFamily="18" charset="0"/>
              </a:rPr>
              <a:t>P</a:t>
            </a:r>
            <a:r>
              <a:rPr kumimoji="0" lang="tr-TR" sz="2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itchFamily="18" charset="0"/>
              </a:rPr>
              <a:t>olis</a:t>
            </a:r>
            <a:r>
              <a:rPr kumimoji="0" lang="tr-TR"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rPr>
              <a:t>-halk iş birliğinin en üst düzeyde</a:t>
            </a:r>
            <a:r>
              <a:rPr kumimoji="0" lang="tr-TR" sz="2000" b="0" i="0" u="none" strike="noStrike" kern="1200" cap="none" spc="0" normalizeH="0" noProof="0" dirty="0">
                <a:ln>
                  <a:noFill/>
                </a:ln>
                <a:solidFill>
                  <a:srgbClr val="002060"/>
                </a:solidFill>
                <a:effectLst/>
                <a:uLnTx/>
                <a:uFillTx/>
                <a:latin typeface="Times New Roman" panose="02020603050405020304" pitchFamily="18" charset="0"/>
                <a:cs typeface="Times New Roman" pitchFamily="18" charset="0"/>
              </a:rPr>
              <a:t> sağlanması amacıyla sorumluluk bölgemizde bulunan 46 Muhtarımızla </a:t>
            </a:r>
            <a:r>
              <a:rPr lang="tr-TR" sz="2000" dirty="0">
                <a:solidFill>
                  <a:srgbClr val="002060"/>
                </a:solidFill>
                <a:latin typeface="Times New Roman" panose="02020603050405020304" pitchFamily="18" charset="0"/>
                <a:cs typeface="Times New Roman" panose="02020603050405020304" pitchFamily="18" charset="0"/>
              </a:rPr>
              <a:t>İl Emniyet Müdür Yardımcılarımıza </a:t>
            </a:r>
            <a:r>
              <a:rPr lang="tr-TR" sz="2000" b="1" dirty="0">
                <a:solidFill>
                  <a:srgbClr val="FF0000"/>
                </a:solidFill>
                <a:latin typeface="Times New Roman" panose="02020603050405020304" pitchFamily="18" charset="0"/>
                <a:cs typeface="Times New Roman" panose="02020603050405020304" pitchFamily="18" charset="0"/>
              </a:rPr>
              <a:t>her 15 günde bir </a:t>
            </a:r>
            <a:r>
              <a:rPr lang="tr-TR" sz="2000" dirty="0">
                <a:solidFill>
                  <a:srgbClr val="002060"/>
                </a:solidFill>
                <a:latin typeface="Times New Roman" panose="02020603050405020304" pitchFamily="18" charset="0"/>
                <a:cs typeface="Times New Roman" panose="02020603050405020304" pitchFamily="18" charset="0"/>
              </a:rPr>
              <a:t>toplantı yapılmıştır.</a:t>
            </a:r>
            <a:r>
              <a:rPr kumimoji="0" lang="tr-TR" sz="2000" b="0" i="0" u="none" strike="noStrike" kern="1200" cap="none" spc="0" normalizeH="0" noProof="0" dirty="0">
                <a:ln>
                  <a:noFill/>
                </a:ln>
                <a:solidFill>
                  <a:srgbClr val="002060"/>
                </a:solidFill>
                <a:effectLst/>
                <a:uLnTx/>
                <a:uFillTx/>
                <a:latin typeface="Times New Roman" panose="02020603050405020304" pitchFamily="18" charset="0"/>
                <a:cs typeface="Times New Roman" pitchFamily="18" charset="0"/>
              </a:rPr>
              <a:t> </a:t>
            </a:r>
          </a:p>
          <a:p>
            <a:pPr marL="342900" lvl="0" indent="-342900" algn="just">
              <a:buFont typeface="Arial" panose="020B0604020202020204" pitchFamily="34" charset="0"/>
              <a:buChar char="•"/>
              <a:defRPr/>
            </a:pPr>
            <a:endParaRPr kumimoji="0" lang="tr-TR" sz="2000" b="0" i="0" u="none" strike="noStrike" kern="1200" cap="none" spc="0" normalizeH="0" noProof="0" dirty="0">
              <a:ln>
                <a:noFill/>
              </a:ln>
              <a:solidFill>
                <a:srgbClr val="002060"/>
              </a:solidFill>
              <a:effectLst/>
              <a:uLnTx/>
              <a:uFillTx/>
              <a:latin typeface="Times New Roman" panose="02020603050405020304" pitchFamily="18" charset="0"/>
              <a:cs typeface="Times New Roman" pitchFamily="18" charset="0"/>
            </a:endParaRPr>
          </a:p>
          <a:p>
            <a:pPr marL="342900" lvl="0" indent="-342900" algn="just">
              <a:buFont typeface="Arial" panose="020B0604020202020204" pitchFamily="34" charset="0"/>
              <a:buChar char="•"/>
              <a:defRPr/>
            </a:pPr>
            <a:endParaRPr kumimoji="0" lang="tr-TR" sz="2000" b="0" i="0" u="none" strike="noStrike" kern="1200" cap="none" spc="0" normalizeH="0" noProof="0" dirty="0">
              <a:ln>
                <a:noFill/>
              </a:ln>
              <a:solidFill>
                <a:srgbClr val="002060"/>
              </a:solidFill>
              <a:effectLst/>
              <a:uLnTx/>
              <a:uFillTx/>
              <a:latin typeface="Times New Roman" panose="02020603050405020304" pitchFamily="18" charset="0"/>
              <a:cs typeface="Times New Roman" pitchFamily="18" charset="0"/>
            </a:endParaRPr>
          </a:p>
          <a:p>
            <a:pPr marL="342900" lvl="0" indent="-342900" algn="just">
              <a:buFont typeface="Arial" panose="020B0604020202020204" pitchFamily="34" charset="0"/>
              <a:buChar char="•"/>
              <a:defRPr/>
            </a:pPr>
            <a:endParaRPr kumimoji="0" lang="tr-TR" sz="2000" b="0" i="0" u="none" strike="noStrike" kern="1200" cap="none" spc="0" normalizeH="0" noProof="0" dirty="0">
              <a:ln>
                <a:noFill/>
              </a:ln>
              <a:solidFill>
                <a:srgbClr val="002060"/>
              </a:solidFill>
              <a:effectLst/>
              <a:uLnTx/>
              <a:uFillTx/>
              <a:latin typeface="Times New Roman" panose="02020603050405020304" pitchFamily="18" charset="0"/>
              <a:cs typeface="Times New Roman"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000" b="0" i="0" u="none" strike="noStrike" kern="1200" cap="none" spc="0" normalizeH="0" noProof="0" dirty="0">
              <a:ln>
                <a:noFill/>
              </a:ln>
              <a:solidFill>
                <a:srgbClr val="002060"/>
              </a:solidFill>
              <a:effectLst/>
              <a:uLnTx/>
              <a:uFillTx/>
              <a:latin typeface="Times New Roman" panose="02020603050405020304" pitchFamily="18" charset="0"/>
              <a:cs typeface="Times New Roman" pitchFamily="18" charset="0"/>
            </a:endParaRPr>
          </a:p>
        </p:txBody>
      </p:sp>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5657" y="998190"/>
            <a:ext cx="5400000" cy="36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Metin kutusu 12"/>
          <p:cNvSpPr txBox="1"/>
          <p:nvPr/>
        </p:nvSpPr>
        <p:spPr>
          <a:xfrm>
            <a:off x="296341" y="5022494"/>
            <a:ext cx="11599316" cy="1631216"/>
          </a:xfrm>
          <a:prstGeom prst="rect">
            <a:avLst/>
          </a:prstGeom>
          <a:noFill/>
        </p:spPr>
        <p:txBody>
          <a:bodyPr wrap="square" rtlCol="0">
            <a:spAutoFit/>
          </a:bodyPr>
          <a:lstStyle/>
          <a:p>
            <a:pPr algn="just">
              <a:defRPr/>
            </a:pPr>
            <a:r>
              <a:rPr lang="tr-TR" sz="2000" dirty="0">
                <a:solidFill>
                  <a:srgbClr val="002060"/>
                </a:solidFill>
                <a:latin typeface="Times New Roman" panose="02020603050405020304" pitchFamily="18" charset="0"/>
                <a:cs typeface="Times New Roman" panose="02020603050405020304" pitchFamily="18" charset="0"/>
              </a:rPr>
              <a:t>Sorumluluk bölgemizde bulunan </a:t>
            </a:r>
            <a:r>
              <a:rPr lang="tr-TR" sz="2000" b="1" dirty="0">
                <a:solidFill>
                  <a:srgbClr val="FF0000"/>
                </a:solidFill>
                <a:latin typeface="Times New Roman" panose="02020603050405020304" pitchFamily="18" charset="0"/>
                <a:cs typeface="Times New Roman" panose="02020603050405020304" pitchFamily="18" charset="0"/>
              </a:rPr>
              <a:t>46</a:t>
            </a:r>
            <a:r>
              <a:rPr lang="tr-TR" sz="2000" dirty="0">
                <a:solidFill>
                  <a:srgbClr val="002060"/>
                </a:solidFill>
                <a:latin typeface="Times New Roman" panose="02020603050405020304" pitchFamily="18" charset="0"/>
                <a:cs typeface="Times New Roman" panose="02020603050405020304" pitchFamily="18" charset="0"/>
              </a:rPr>
              <a:t> Muhtarımızla Toplum Destekli Polislerimiz, </a:t>
            </a:r>
            <a:r>
              <a:rPr lang="tr-TR" sz="2000" b="1" dirty="0">
                <a:solidFill>
                  <a:srgbClr val="002060"/>
                </a:solidFill>
                <a:latin typeface="Times New Roman" panose="02020603050405020304" pitchFamily="18" charset="0"/>
                <a:cs typeface="Times New Roman" panose="02020603050405020304" pitchFamily="18" charset="0"/>
              </a:rPr>
              <a:t>2022</a:t>
            </a:r>
            <a:r>
              <a:rPr lang="tr-TR" sz="2000" dirty="0">
                <a:solidFill>
                  <a:srgbClr val="002060"/>
                </a:solidFill>
                <a:latin typeface="Times New Roman" panose="02020603050405020304" pitchFamily="18" charset="0"/>
                <a:cs typeface="Times New Roman" panose="02020603050405020304" pitchFamily="18" charset="0"/>
              </a:rPr>
              <a:t> yılını </a:t>
            </a:r>
            <a:r>
              <a:rPr lang="tr-TR" sz="2000" b="1" dirty="0">
                <a:solidFill>
                  <a:srgbClr val="FF0000"/>
                </a:solidFill>
                <a:latin typeface="Times New Roman" panose="02020603050405020304" pitchFamily="18" charset="0"/>
                <a:cs typeface="Times New Roman" panose="02020603050405020304" pitchFamily="18" charset="0"/>
              </a:rPr>
              <a:t>335 görüşme </a:t>
            </a:r>
            <a:r>
              <a:rPr lang="tr-TR" sz="2000" dirty="0">
                <a:solidFill>
                  <a:srgbClr val="002060"/>
                </a:solidFill>
                <a:latin typeface="Times New Roman" panose="02020603050405020304" pitchFamily="18" charset="0"/>
                <a:cs typeface="Times New Roman" panose="02020603050405020304" pitchFamily="18" charset="0"/>
              </a:rPr>
              <a:t>yaparak bitirmiştir. </a:t>
            </a:r>
            <a:r>
              <a:rPr lang="tr-TR" sz="2000" b="1" dirty="0">
                <a:solidFill>
                  <a:srgbClr val="002060"/>
                </a:solidFill>
                <a:latin typeface="Times New Roman" panose="02020603050405020304" pitchFamily="18" charset="0"/>
                <a:cs typeface="Times New Roman" panose="02020603050405020304" pitchFamily="18" charset="0"/>
              </a:rPr>
              <a:t>2023</a:t>
            </a:r>
            <a:r>
              <a:rPr lang="tr-TR" sz="2000" dirty="0">
                <a:solidFill>
                  <a:srgbClr val="002060"/>
                </a:solidFill>
                <a:latin typeface="Times New Roman" panose="02020603050405020304" pitchFamily="18" charset="0"/>
                <a:cs typeface="Times New Roman" panose="02020603050405020304" pitchFamily="18" charset="0"/>
              </a:rPr>
              <a:t> yılında  Muhtarlarımızla bu zamana kadar </a:t>
            </a:r>
            <a:r>
              <a:rPr lang="tr-TR" sz="2000" b="1" dirty="0">
                <a:solidFill>
                  <a:srgbClr val="FF0000"/>
                </a:solidFill>
                <a:latin typeface="Times New Roman" panose="02020603050405020304" pitchFamily="18" charset="0"/>
                <a:cs typeface="Times New Roman" panose="02020603050405020304" pitchFamily="18" charset="0"/>
              </a:rPr>
              <a:t>424 kez görüşme </a:t>
            </a:r>
            <a:r>
              <a:rPr lang="tr-TR" sz="2000" dirty="0">
                <a:solidFill>
                  <a:srgbClr val="002060"/>
                </a:solidFill>
                <a:latin typeface="Times New Roman" panose="02020603050405020304" pitchFamily="18" charset="0"/>
                <a:cs typeface="Times New Roman" panose="02020603050405020304" pitchFamily="18" charset="0"/>
              </a:rPr>
              <a:t>yapılmış olup  görüşmeler devam etmektedir. </a:t>
            </a:r>
          </a:p>
          <a:p>
            <a:pPr algn="just">
              <a:defRPr/>
            </a:pPr>
            <a:endParaRPr lang="tr-TR" sz="2000" dirty="0">
              <a:solidFill>
                <a:srgbClr val="002060"/>
              </a:solidFill>
              <a:latin typeface="Times New Roman" panose="02020603050405020304" pitchFamily="18" charset="0"/>
              <a:cs typeface="Times New Roman" panose="02020603050405020304" pitchFamily="18" charset="0"/>
            </a:endParaRPr>
          </a:p>
          <a:p>
            <a:pPr algn="just">
              <a:defRPr/>
            </a:pPr>
            <a:r>
              <a:rPr lang="tr-TR" sz="2000" b="1" dirty="0">
                <a:solidFill>
                  <a:srgbClr val="002060"/>
                </a:solidFill>
                <a:latin typeface="Times New Roman" panose="02020603050405020304" pitchFamily="18" charset="0"/>
                <a:cs typeface="Times New Roman" panose="02020603050405020304" pitchFamily="18" charset="0"/>
              </a:rPr>
              <a:t>Projemiz 2024 yılında da devam edecektir .    </a:t>
            </a:r>
            <a:endParaRPr lang="tr-TR"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2449095"/>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GÜVENLİ MAHALLE GÜVENLİ YAŞAM PROJESİ </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6" name="Metin kutusu 5">
            <a:extLst>
              <a:ext uri="{FF2B5EF4-FFF2-40B4-BE49-F238E27FC236}">
                <a16:creationId xmlns:a16="http://schemas.microsoft.com/office/drawing/2014/main" id="{81A0E6B7-2F24-4F5F-AD8B-5C803E8FE1CA}"/>
              </a:ext>
            </a:extLst>
          </p:cNvPr>
          <p:cNvSpPr txBox="1"/>
          <p:nvPr/>
        </p:nvSpPr>
        <p:spPr>
          <a:xfrm>
            <a:off x="278451" y="958470"/>
            <a:ext cx="11434173" cy="1815882"/>
          </a:xfrm>
          <a:prstGeom prst="rect">
            <a:avLst/>
          </a:prstGeom>
          <a:noFill/>
        </p:spPr>
        <p:txBody>
          <a:bodyPr wrap="square" rtlCol="0">
            <a:spAutoFit/>
          </a:bodyPr>
          <a:lstStyle/>
          <a:p>
            <a:pPr algn="just"/>
            <a:r>
              <a:rPr lang="tr-TR" sz="2800" dirty="0">
                <a:solidFill>
                  <a:srgbClr val="002060"/>
                </a:solidFill>
                <a:latin typeface="Times New Roman" panose="02020603050405020304" pitchFamily="18" charset="0"/>
                <a:cs typeface="Times New Roman" panose="02020603050405020304" pitchFamily="18" charset="0"/>
              </a:rPr>
              <a:t>	İl Emniyet Müdürümüz Sayın Kenan KURT başkanlığında; İl Emniyet Müdür Yardımcılarımız, İlgili Şube Müdürlerimiz ve sorumluluk alanımızda ki Muhtarlarımızın katılımıyla, yılda en az </a:t>
            </a:r>
            <a:r>
              <a:rPr lang="tr-TR" sz="2800" b="1" dirty="0">
                <a:solidFill>
                  <a:srgbClr val="FF0000"/>
                </a:solidFill>
                <a:latin typeface="Times New Roman" panose="02020603050405020304" pitchFamily="18" charset="0"/>
                <a:cs typeface="Times New Roman" panose="02020603050405020304" pitchFamily="18" charset="0"/>
              </a:rPr>
              <a:t>2</a:t>
            </a:r>
            <a:r>
              <a:rPr lang="tr-TR" sz="2800" dirty="0">
                <a:solidFill>
                  <a:srgbClr val="002060"/>
                </a:solidFill>
                <a:latin typeface="Times New Roman" panose="02020603050405020304" pitchFamily="18" charset="0"/>
                <a:cs typeface="Times New Roman" panose="02020603050405020304" pitchFamily="18" charset="0"/>
              </a:rPr>
              <a:t> defa olmak üzere toplantılar yapılmış, Mahalle muhtarlarımızın sorun ve talepleri ilk ağızdan dinlenmiştir. </a:t>
            </a:r>
          </a:p>
        </p:txBody>
      </p:sp>
      <p:pic>
        <p:nvPicPr>
          <p:cNvPr id="10" name="Resim 9">
            <a:extLst>
              <a:ext uri="{FF2B5EF4-FFF2-40B4-BE49-F238E27FC236}">
                <a16:creationId xmlns:a16="http://schemas.microsoft.com/office/drawing/2014/main" id="{DBEC6C6A-251F-45E5-A52A-6B4098D6E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102" y="3158934"/>
            <a:ext cx="5702522" cy="3032996"/>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740" y="3158935"/>
            <a:ext cx="4041702" cy="3032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11615194"/>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GÜVENLİ MAHALLE GÜVENLİ YAŞAM PROJESİ </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10" name="Metin kutusu 9">
            <a:extLst>
              <a:ext uri="{FF2B5EF4-FFF2-40B4-BE49-F238E27FC236}">
                <a16:creationId xmlns:a16="http://schemas.microsoft.com/office/drawing/2014/main" id="{81A0E6B7-2F24-4F5F-AD8B-5C803E8FE1CA}"/>
              </a:ext>
            </a:extLst>
          </p:cNvPr>
          <p:cNvSpPr txBox="1"/>
          <p:nvPr/>
        </p:nvSpPr>
        <p:spPr>
          <a:xfrm>
            <a:off x="730769" y="1691942"/>
            <a:ext cx="5457509" cy="3293209"/>
          </a:xfrm>
          <a:prstGeom prst="rect">
            <a:avLst/>
          </a:prstGeom>
          <a:noFill/>
        </p:spPr>
        <p:txBody>
          <a:bodyPr wrap="square" rtlCol="0">
            <a:spAutoFit/>
          </a:bodyPr>
          <a:lstStyle/>
          <a:p>
            <a:pPr algn="just"/>
            <a:r>
              <a:rPr lang="tr-TR" sz="2600" dirty="0">
                <a:solidFill>
                  <a:srgbClr val="002060"/>
                </a:solidFill>
                <a:latin typeface="Times New Roman" panose="02020603050405020304" pitchFamily="18" charset="0"/>
                <a:cs typeface="Times New Roman" panose="02020603050405020304" pitchFamily="18" charset="0"/>
              </a:rPr>
              <a:t>	2021 Eylül ayı itibariyle; sorumluluk bölgemizde bulunan mahalle muhtarlarımızın sorun ve taleplerine anında müdahale amacıyla, sorumluluk bölgemizde bulunan mahalle muhtarlarımızın ve Polis Merkezi Amirlerimizin olduğu </a:t>
            </a:r>
            <a:r>
              <a:rPr lang="tr-TR" sz="2600" dirty="0" err="1">
                <a:solidFill>
                  <a:srgbClr val="002060"/>
                </a:solidFill>
                <a:latin typeface="Times New Roman" panose="02020603050405020304" pitchFamily="18" charset="0"/>
                <a:cs typeface="Times New Roman" panose="02020603050405020304" pitchFamily="18" charset="0"/>
              </a:rPr>
              <a:t>Whatsapp</a:t>
            </a:r>
            <a:r>
              <a:rPr lang="tr-TR" sz="2600" dirty="0">
                <a:solidFill>
                  <a:srgbClr val="002060"/>
                </a:solidFill>
                <a:latin typeface="Times New Roman" panose="02020603050405020304" pitchFamily="18" charset="0"/>
                <a:cs typeface="Times New Roman" panose="02020603050405020304" pitchFamily="18" charset="0"/>
              </a:rPr>
              <a:t> grubu kurulmuştur.</a:t>
            </a:r>
          </a:p>
        </p:txBody>
      </p:sp>
      <p:pic>
        <p:nvPicPr>
          <p:cNvPr id="11" name="Resim 10">
            <a:extLst>
              <a:ext uri="{FF2B5EF4-FFF2-40B4-BE49-F238E27FC236}">
                <a16:creationId xmlns:a16="http://schemas.microsoft.com/office/drawing/2014/main" id="{C0EA69A5-0DA4-4F4D-BB20-4C5C8EB29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0135" y="1299701"/>
            <a:ext cx="3960440" cy="4608512"/>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16609269"/>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MASKE KAPATAMAZ YÜZÜMÜZDEKİ GÜLÜMSEYİ PROJESİ </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12" name="Dikdörtgen 11"/>
          <p:cNvSpPr/>
          <p:nvPr/>
        </p:nvSpPr>
        <p:spPr>
          <a:xfrm>
            <a:off x="286239" y="1151791"/>
            <a:ext cx="6555136" cy="5847755"/>
          </a:xfrm>
          <a:prstGeom prst="rect">
            <a:avLst/>
          </a:prstGeom>
        </p:spPr>
        <p:txBody>
          <a:bodyPr wrap="square">
            <a:spAutoFit/>
          </a:bodyPr>
          <a:lstStyle/>
          <a:p>
            <a:pPr lvl="0" algn="just" defTabSz="360000">
              <a:defRPr/>
            </a:pPr>
            <a:r>
              <a:rPr lang="tr-TR" sz="2200" dirty="0">
                <a:solidFill>
                  <a:srgbClr val="002060"/>
                </a:solidFill>
                <a:latin typeface="Times New Roman" panose="02020603050405020304" pitchFamily="18" charset="0"/>
                <a:cs typeface="Times New Roman" panose="02020603050405020304" pitchFamily="18" charset="0"/>
              </a:rPr>
              <a:t>Lösemi ve diğer önemli hastalıklar gibi  bedeninde büyük savaş veren çocuklarımıza  moral olması amacıyla proje 2023 yılında aktif hayata geçirilmiştir. </a:t>
            </a:r>
          </a:p>
          <a:p>
            <a:pPr lvl="0" algn="just" defTabSz="360000">
              <a:defRPr/>
            </a:pPr>
            <a:r>
              <a:rPr lang="tr-TR" sz="2200" dirty="0">
                <a:solidFill>
                  <a:srgbClr val="002060"/>
                </a:solidFill>
                <a:latin typeface="Times New Roman" panose="02020603050405020304" pitchFamily="18" charset="0"/>
                <a:cs typeface="Times New Roman" panose="02020603050405020304" pitchFamily="18" charset="0"/>
              </a:rPr>
              <a:t>  </a:t>
            </a:r>
          </a:p>
          <a:p>
            <a:pPr lvl="0" algn="just" defTabSz="360000">
              <a:defRPr/>
            </a:pPr>
            <a:r>
              <a:rPr lang="tr-TR" sz="2200" dirty="0">
                <a:solidFill>
                  <a:srgbClr val="002060"/>
                </a:solidFill>
                <a:latin typeface="Times New Roman" panose="02020603050405020304" pitchFamily="18" charset="0"/>
                <a:cs typeface="Times New Roman" panose="02020603050405020304" pitchFamily="18" charset="0"/>
              </a:rPr>
              <a:t>10 yaşındaki Miraç Efe Bulut’un  ilik nakli olmak için Ankara iline sevk edilmesi üzerine moralinin iyi olmadığını ailesinin haber vermesi üzerine oral  vermek amacıyla konvoylu sürpriz karşılama yapılmış  uzaktan kumandalı araba hediye edilmiştir. Lösemiye dikkat çekilmesi için turuncu balonlar ekip arabalarımıza bağlanarak farkındalık oluşturulması hedeflenmiştir .</a:t>
            </a:r>
          </a:p>
          <a:p>
            <a:pPr algn="just" defTabSz="360000">
              <a:defRPr/>
            </a:pPr>
            <a:r>
              <a:rPr lang="tr-TR" sz="2200" b="1" dirty="0">
                <a:solidFill>
                  <a:srgbClr val="002060"/>
                </a:solidFill>
                <a:latin typeface="Times New Roman" panose="02020603050405020304" pitchFamily="18" charset="0"/>
                <a:cs typeface="Times New Roman" panose="02020603050405020304" pitchFamily="18" charset="0"/>
              </a:rPr>
              <a:t>Projemiz 2024 yılında da devam etmektedir </a:t>
            </a:r>
          </a:p>
          <a:p>
            <a:pPr lvl="0" algn="just" defTabSz="360000">
              <a:defRPr/>
            </a:pPr>
            <a:endParaRPr lang="tr-TR" sz="2200" dirty="0">
              <a:solidFill>
                <a:srgbClr val="002060"/>
              </a:solidFill>
              <a:latin typeface="Times New Roman" panose="02020603050405020304" pitchFamily="18" charset="0"/>
              <a:cs typeface="Times New Roman" panose="02020603050405020304" pitchFamily="18" charset="0"/>
            </a:endParaRPr>
          </a:p>
          <a:p>
            <a:pPr lvl="0" algn="just" defTabSz="360000">
              <a:defRPr/>
            </a:pPr>
            <a:r>
              <a:rPr lang="tr-TR" sz="2200" dirty="0">
                <a:solidFill>
                  <a:srgbClr val="002060"/>
                </a:solidFill>
                <a:latin typeface="Times New Roman" panose="02020603050405020304" pitchFamily="18" charset="0"/>
                <a:cs typeface="Times New Roman" panose="02020603050405020304" pitchFamily="18" charset="0"/>
              </a:rPr>
              <a:t>Video için </a:t>
            </a:r>
            <a:r>
              <a:rPr lang="tr-TR" sz="2200" u="sng" dirty="0">
                <a:solidFill>
                  <a:srgbClr val="002060"/>
                </a:solidFill>
                <a:latin typeface="Times New Roman" panose="02020603050405020304" pitchFamily="18" charset="0"/>
                <a:cs typeface="Times New Roman" panose="02020603050405020304" pitchFamily="18" charset="0"/>
                <a:hlinkClick r:id="rId4" action="ppaction://hlinkfile">
                  <a:extLst>
                    <a:ext uri="{A12FA001-AC4F-418D-AE19-62706E023703}">
                      <ahyp:hlinkClr xmlns:ahyp="http://schemas.microsoft.com/office/drawing/2018/hyperlinkcolor" xmlns="" val="tx"/>
                    </a:ext>
                  </a:extLst>
                </a:hlinkClick>
              </a:rPr>
              <a:t>tıklayınız</a:t>
            </a:r>
            <a:r>
              <a:rPr lang="tr-TR" sz="2200" dirty="0">
                <a:solidFill>
                  <a:srgbClr val="002060"/>
                </a:solidFill>
                <a:latin typeface="Times New Roman" panose="02020603050405020304" pitchFamily="18" charset="0"/>
                <a:cs typeface="Times New Roman" panose="02020603050405020304" pitchFamily="18" charset="0"/>
              </a:rPr>
              <a:t>.</a:t>
            </a:r>
          </a:p>
          <a:p>
            <a:pPr lvl="0" algn="just" defTabSz="360000">
              <a:defRPr/>
            </a:pPr>
            <a:endParaRPr lang="tr-TR" sz="2200" dirty="0">
              <a:solidFill>
                <a:srgbClr val="002060"/>
              </a:solidFill>
              <a:latin typeface="Times New Roman" panose="02020603050405020304" pitchFamily="18" charset="0"/>
              <a:cs typeface="Times New Roman" panose="02020603050405020304" pitchFamily="18" charset="0"/>
            </a:endParaRPr>
          </a:p>
          <a:p>
            <a:pPr lvl="0" algn="just" defTabSz="360000">
              <a:defRPr/>
            </a:pPr>
            <a:endParaRPr lang="tr-TR" sz="2200" dirty="0">
              <a:solidFill>
                <a:srgbClr val="002060"/>
              </a:solidFill>
              <a:latin typeface="Times New Roman" panose="02020603050405020304" pitchFamily="18" charset="0"/>
              <a:cs typeface="Times New Roman" panose="02020603050405020304" pitchFamily="18" charset="0"/>
            </a:endParaRPr>
          </a:p>
          <a:p>
            <a:pPr lvl="0" algn="just" defTabSz="360000">
              <a:defRPr/>
            </a:pPr>
            <a:endParaRPr lang="tr-TR" sz="2200" u="sng" dirty="0">
              <a:solidFill>
                <a:srgbClr val="002060"/>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6408" y="819397"/>
            <a:ext cx="4025685" cy="2682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6408" y="3737828"/>
            <a:ext cx="4025685" cy="2723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70219777"/>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ZOR ZAMANLAR PROJESİ </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6" name="İçerik Yer Tutucusu 2">
            <a:extLst>
              <a:ext uri="{FF2B5EF4-FFF2-40B4-BE49-F238E27FC236}">
                <a16:creationId xmlns:a16="http://schemas.microsoft.com/office/drawing/2014/main" id="{61FD5E89-2B44-41FE-9932-AA57F35B12BD}"/>
              </a:ext>
            </a:extLst>
          </p:cNvPr>
          <p:cNvSpPr txBox="1">
            <a:spLocks/>
          </p:cNvSpPr>
          <p:nvPr/>
        </p:nvSpPr>
        <p:spPr>
          <a:xfrm>
            <a:off x="181649" y="1434030"/>
            <a:ext cx="6216162" cy="33530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1800" dirty="0">
                <a:solidFill>
                  <a:srgbClr val="002060"/>
                </a:solidFill>
                <a:latin typeface="Times New Roman" pitchFamily="18" charset="0"/>
                <a:cs typeface="Times New Roman" pitchFamily="18" charset="0"/>
              </a:rPr>
              <a:t>	Erzincan Emniyet Müdürlüğümüz olarak </a:t>
            </a:r>
            <a:r>
              <a:rPr lang="tr-TR" sz="1800" b="1" dirty="0">
                <a:solidFill>
                  <a:srgbClr val="002060"/>
                </a:solidFill>
                <a:latin typeface="Times New Roman" pitchFamily="18" charset="0"/>
                <a:cs typeface="Times New Roman" pitchFamily="18" charset="0"/>
              </a:rPr>
              <a:t>Zor Zamanlar Projesi </a:t>
            </a:r>
            <a:r>
              <a:rPr lang="tr-TR" sz="1800" dirty="0">
                <a:solidFill>
                  <a:srgbClr val="002060"/>
                </a:solidFill>
                <a:latin typeface="Times New Roman" pitchFamily="18" charset="0"/>
                <a:cs typeface="Times New Roman" pitchFamily="18" charset="0"/>
              </a:rPr>
              <a:t>kapsamında Ülkemizde meydana gelen afet, sel, sağlık gibi önemli  gibi durumlarda  personel ve vatandaşımızın yanında olmak amacıyla  oluşturulmuştur.</a:t>
            </a:r>
            <a:endParaRPr lang="tr-TR" sz="18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p>
            <a:pPr marL="0" indent="0" algn="just">
              <a:buNone/>
            </a:pPr>
            <a:r>
              <a:rPr lang="tr-TR" sz="18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	06 Şubat 2023 tarihinde Ülkemizde yaşanan depremlerde İl Emniyet Müdürlüğümüz personelleri tarafından </a:t>
            </a:r>
            <a:r>
              <a:rPr lang="tr-TR" sz="18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2.100.000</a:t>
            </a:r>
            <a:r>
              <a:rPr lang="tr-TR" sz="1800"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tr-TR" sz="18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TL</a:t>
            </a:r>
            <a:r>
              <a:rPr lang="tr-TR" sz="1800"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tr-TR" sz="18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para toplanmış, </a:t>
            </a:r>
            <a:r>
              <a:rPr lang="tr-TR" sz="1800" dirty="0" err="1">
                <a:solidFill>
                  <a:srgbClr val="002060"/>
                </a:solidFill>
                <a:latin typeface="Times New Roman" panose="02020603050405020304" pitchFamily="18" charset="0"/>
                <a:ea typeface="Verdana" panose="020B0604030504040204" pitchFamily="34" charset="0"/>
                <a:cs typeface="Times New Roman" panose="02020603050405020304" pitchFamily="18" charset="0"/>
              </a:rPr>
              <a:t>AFAD’a</a:t>
            </a:r>
            <a:r>
              <a:rPr lang="tr-TR" sz="18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 </a:t>
            </a:r>
            <a:r>
              <a:rPr lang="tr-TR" sz="18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500.000</a:t>
            </a:r>
            <a:r>
              <a:rPr lang="tr-TR" sz="1800"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tr-TR" sz="18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TL</a:t>
            </a:r>
            <a:r>
              <a:rPr lang="tr-TR" sz="1800"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tr-TR" sz="18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maddi yardımda bulunulmuş, </a:t>
            </a:r>
            <a:r>
              <a:rPr lang="tr-TR" sz="18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700.000</a:t>
            </a:r>
            <a:r>
              <a:rPr lang="tr-TR" sz="1800"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tr-TR" sz="18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TL</a:t>
            </a:r>
            <a:r>
              <a:rPr lang="tr-TR" sz="1800"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tr-TR" sz="18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Yiyecek ve </a:t>
            </a:r>
            <a:r>
              <a:rPr lang="tr-TR" sz="18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900.000 TL </a:t>
            </a:r>
            <a:r>
              <a:rPr lang="tr-TR" sz="18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Giyecek ve Barınma yardımı olarak deprem bölgelerine gönderilmiştir.</a:t>
            </a:r>
          </a:p>
          <a:p>
            <a:pPr marL="0" indent="0" algn="just">
              <a:buNone/>
            </a:pPr>
            <a:r>
              <a:rPr lang="tr-TR" sz="18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                 Meslektaşımızın ve vatandaşlarımızın ihtiyacı doğrultusunda </a:t>
            </a:r>
            <a:r>
              <a:rPr lang="tr-TR" sz="18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1 Milyon </a:t>
            </a:r>
            <a:r>
              <a:rPr lang="tr-TR" sz="1800"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TL </a:t>
            </a:r>
            <a:r>
              <a:rPr lang="tr-TR" sz="18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yardımda bulunulmuştur. </a:t>
            </a:r>
          </a:p>
          <a:p>
            <a:pPr marL="0" indent="0" algn="just">
              <a:buNone/>
            </a:pPr>
            <a:endParaRPr lang="tr-TR" sz="18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p>
            <a:pPr marL="0" indent="0" algn="just">
              <a:buNone/>
            </a:pPr>
            <a:r>
              <a:rPr lang="tr-TR" sz="18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Projemiz 2024 yılında da devam edecektir </a:t>
            </a:r>
          </a:p>
          <a:p>
            <a:pPr algn="just"/>
            <a:endParaRPr lang="tr-TR" sz="26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p:txBody>
      </p:sp>
      <p:pic>
        <p:nvPicPr>
          <p:cNvPr id="8" name="Resim 7">
            <a:extLst>
              <a:ext uri="{FF2B5EF4-FFF2-40B4-BE49-F238E27FC236}">
                <a16:creationId xmlns:a16="http://schemas.microsoft.com/office/drawing/2014/main" id="{EBFA7334-9548-4E03-9BB2-17E704DE3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0893" y="1523118"/>
            <a:ext cx="5229201" cy="4043916"/>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İçerik Yer Tutucusu 2">
            <a:extLst>
              <a:ext uri="{FF2B5EF4-FFF2-40B4-BE49-F238E27FC236}">
                <a16:creationId xmlns:a16="http://schemas.microsoft.com/office/drawing/2014/main" id="{61FD5E89-2B44-41FE-9932-AA57F35B12BD}"/>
              </a:ext>
            </a:extLst>
          </p:cNvPr>
          <p:cNvSpPr txBox="1">
            <a:spLocks/>
          </p:cNvSpPr>
          <p:nvPr/>
        </p:nvSpPr>
        <p:spPr>
          <a:xfrm>
            <a:off x="-526765" y="5567034"/>
            <a:ext cx="5001054" cy="12909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tr-TR" sz="26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p>
            <a:pPr marL="0" indent="0" algn="just">
              <a:buNone/>
            </a:pPr>
            <a:r>
              <a:rPr lang="tr-TR" sz="26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	Yardım Video için </a:t>
            </a:r>
            <a:r>
              <a:rPr lang="tr-TR" sz="26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hlinkClick r:id="rId5" action="ppaction://hlinkfile">
                  <a:extLst>
                    <a:ext uri="{A12FA001-AC4F-418D-AE19-62706E023703}">
                      <ahyp:hlinkClr xmlns:ahyp="http://schemas.microsoft.com/office/drawing/2018/hyperlinkcolor" xmlns="" val="tx"/>
                    </a:ext>
                  </a:extLst>
                </a:hlinkClick>
              </a:rPr>
              <a:t>tıklayınız.</a:t>
            </a:r>
            <a:endParaRPr lang="tr-TR" sz="26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13" name="İçerik Yer Tutucusu 2">
            <a:extLst>
              <a:ext uri="{FF2B5EF4-FFF2-40B4-BE49-F238E27FC236}">
                <a16:creationId xmlns:a16="http://schemas.microsoft.com/office/drawing/2014/main" id="{61FD5E89-2B44-41FE-9932-AA57F35B12BD}"/>
              </a:ext>
            </a:extLst>
          </p:cNvPr>
          <p:cNvSpPr txBox="1">
            <a:spLocks/>
          </p:cNvSpPr>
          <p:nvPr/>
        </p:nvSpPr>
        <p:spPr>
          <a:xfrm>
            <a:off x="-526765" y="5124249"/>
            <a:ext cx="5001054" cy="12909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tr-TR" sz="26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p>
            <a:pPr marL="0" indent="0" algn="just">
              <a:buNone/>
            </a:pPr>
            <a:r>
              <a:rPr lang="tr-TR" sz="26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	Bağış Video için  </a:t>
            </a:r>
            <a:r>
              <a:rPr lang="tr-TR" sz="26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hlinkClick r:id="rId6" action="ppaction://hlinkfile">
                  <a:extLst>
                    <a:ext uri="{A12FA001-AC4F-418D-AE19-62706E023703}">
                      <ahyp:hlinkClr xmlns:ahyp="http://schemas.microsoft.com/office/drawing/2018/hyperlinkcolor" xmlns="" val="tx"/>
                    </a:ext>
                  </a:extLst>
                </a:hlinkClick>
              </a:rPr>
              <a:t>tıklayınız.</a:t>
            </a:r>
            <a:endParaRPr lang="tr-TR" sz="26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547016010"/>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ZOR ZAMANLAR PROJESİ </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6" name="İçerik Yer Tutucusu 2">
            <a:extLst>
              <a:ext uri="{FF2B5EF4-FFF2-40B4-BE49-F238E27FC236}">
                <a16:creationId xmlns:a16="http://schemas.microsoft.com/office/drawing/2014/main" id="{61FD5E89-2B44-41FE-9932-AA57F35B12BD}"/>
              </a:ext>
            </a:extLst>
          </p:cNvPr>
          <p:cNvSpPr txBox="1">
            <a:spLocks/>
          </p:cNvSpPr>
          <p:nvPr/>
        </p:nvSpPr>
        <p:spPr>
          <a:xfrm>
            <a:off x="181649" y="1434030"/>
            <a:ext cx="6216162" cy="33530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1800" dirty="0">
                <a:solidFill>
                  <a:srgbClr val="002060"/>
                </a:solidFill>
                <a:latin typeface="Times New Roman" pitchFamily="18" charset="0"/>
                <a:cs typeface="Times New Roman" pitchFamily="18" charset="0"/>
              </a:rPr>
              <a:t>	</a:t>
            </a:r>
            <a:endParaRPr lang="tr-TR" sz="26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2" name="Metin kutusu 1">
            <a:extLst>
              <a:ext uri="{FF2B5EF4-FFF2-40B4-BE49-F238E27FC236}">
                <a16:creationId xmlns:a16="http://schemas.microsoft.com/office/drawing/2014/main" id="{2A7AE185-E5E8-4C43-BF0D-B116942718DC}"/>
              </a:ext>
            </a:extLst>
          </p:cNvPr>
          <p:cNvSpPr txBox="1"/>
          <p:nvPr/>
        </p:nvSpPr>
        <p:spPr>
          <a:xfrm>
            <a:off x="260059" y="1523118"/>
            <a:ext cx="11484528" cy="646331"/>
          </a:xfrm>
          <a:prstGeom prst="rect">
            <a:avLst/>
          </a:prstGeom>
          <a:noFill/>
        </p:spPr>
        <p:txBody>
          <a:bodyPr wrap="square" rtlCol="0">
            <a:spAutoFit/>
          </a:bodyPr>
          <a:lstStyle/>
          <a:p>
            <a:r>
              <a:rPr lang="tr-TR" dirty="0"/>
              <a:t>      </a:t>
            </a:r>
            <a:r>
              <a:rPr lang="tr-TR"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06 Şubat 2023 tarihinde Ülkemizde yaşanan depremlerde deprem bölgelerine görevli olarak </a:t>
            </a:r>
            <a:r>
              <a:rPr lang="tr-TR"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91 Ekip ve  1488 personel </a:t>
            </a:r>
            <a:r>
              <a:rPr lang="tr-TR"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görevlendirilmiş ve halen Malatya İlinde Trafik ekiplerimiz aktif görev yapmaktadır.</a:t>
            </a:r>
            <a:endParaRPr lang="tr-TR" dirty="0"/>
          </a:p>
        </p:txBody>
      </p:sp>
      <p:pic>
        <p:nvPicPr>
          <p:cNvPr id="9" name="Resim 8">
            <a:extLst>
              <a:ext uri="{FF2B5EF4-FFF2-40B4-BE49-F238E27FC236}">
                <a16:creationId xmlns:a16="http://schemas.microsoft.com/office/drawing/2014/main" id="{A9CD489A-D57D-4149-8A6D-43D381A324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3999" y="2819363"/>
            <a:ext cx="2686546" cy="3577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Resim 10">
            <a:extLst>
              <a:ext uri="{FF2B5EF4-FFF2-40B4-BE49-F238E27FC236}">
                <a16:creationId xmlns:a16="http://schemas.microsoft.com/office/drawing/2014/main" id="{3250F074-C1B1-4135-BEE8-6FCF497EB4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649" y="2823490"/>
            <a:ext cx="5359914" cy="3573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Resim 14">
            <a:extLst>
              <a:ext uri="{FF2B5EF4-FFF2-40B4-BE49-F238E27FC236}">
                <a16:creationId xmlns:a16="http://schemas.microsoft.com/office/drawing/2014/main" id="{E4637EB7-08FF-42C4-9D40-D8F4951785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9508" y="2819363"/>
            <a:ext cx="2686546" cy="35820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45214969"/>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75208" y="1091426"/>
            <a:ext cx="11771790" cy="5898488"/>
          </a:xfrm>
        </p:spPr>
        <p:txBody>
          <a:bodyPr>
            <a:normAutofit/>
          </a:bodyPr>
          <a:lstStyle/>
          <a:p>
            <a:r>
              <a:rPr lang="tr-TR" sz="2000" dirty="0">
                <a:solidFill>
                  <a:srgbClr val="002060"/>
                </a:solidFill>
                <a:latin typeface="Times New Roman" panose="02020603050405020304" pitchFamily="18" charset="0"/>
                <a:cs typeface="Times New Roman" panose="02020603050405020304" pitchFamily="18" charset="0"/>
              </a:rPr>
              <a:t>Erzincan Emniyet Müdürlüğümüzce temin edilen </a:t>
            </a:r>
            <a:r>
              <a:rPr lang="tr-TR" sz="2000" b="1" dirty="0">
                <a:solidFill>
                  <a:srgbClr val="FF0000"/>
                </a:solidFill>
                <a:latin typeface="Times New Roman" panose="02020603050405020304" pitchFamily="18" charset="0"/>
                <a:cs typeface="Times New Roman" panose="02020603050405020304" pitchFamily="18" charset="0"/>
              </a:rPr>
              <a:t>1000 adet </a:t>
            </a:r>
            <a:r>
              <a:rPr lang="tr-TR" sz="2000" dirty="0">
                <a:solidFill>
                  <a:srgbClr val="002060"/>
                </a:solidFill>
                <a:latin typeface="Times New Roman" panose="02020603050405020304" pitchFamily="18" charset="0"/>
                <a:cs typeface="Times New Roman" panose="02020603050405020304" pitchFamily="18" charset="0"/>
              </a:rPr>
              <a:t>kıyafet Erzincan İl Merkezinde bulunan dezavantajlı öğrencilerimize tatil hediyesi olarak Çocuk Şube Müdürlüğü ile Toplum Destekli Polislik Şube Müdürlüğü görevlilerince dağıtımı gerçekleşmiştir.</a:t>
            </a:r>
          </a:p>
          <a:p>
            <a:pPr algn="just"/>
            <a:r>
              <a:rPr lang="tr-TR" sz="2000" dirty="0">
                <a:solidFill>
                  <a:srgbClr val="002060"/>
                </a:solidFill>
                <a:latin typeface="Times New Roman" panose="02020603050405020304" pitchFamily="18" charset="0"/>
                <a:cs typeface="Times New Roman" panose="02020603050405020304" pitchFamily="18" charset="0"/>
              </a:rPr>
              <a:t>İlimizde bulunan  İnönü İlkokulu, 13 Şubat İlkokulu, Yaylabaşı İlkokulu, Yaylabaşı Ortaokulu ve İzzetpaşa Ortaokulu’nda öğrenim gören </a:t>
            </a:r>
            <a:r>
              <a:rPr lang="tr-TR" sz="2000" b="1" dirty="0">
                <a:solidFill>
                  <a:srgbClr val="FF0000"/>
                </a:solidFill>
                <a:latin typeface="Times New Roman" panose="02020603050405020304" pitchFamily="18" charset="0"/>
                <a:cs typeface="Times New Roman" panose="02020603050405020304" pitchFamily="18" charset="0"/>
              </a:rPr>
              <a:t>291 erkek ve 232 kız </a:t>
            </a:r>
            <a:r>
              <a:rPr lang="tr-TR" sz="2000" dirty="0">
                <a:solidFill>
                  <a:srgbClr val="002060"/>
                </a:solidFill>
                <a:latin typeface="Times New Roman" panose="02020603050405020304" pitchFamily="18" charset="0"/>
                <a:cs typeface="Times New Roman" panose="02020603050405020304" pitchFamily="18" charset="0"/>
              </a:rPr>
              <a:t>çocuğuna hediye edilmiştir.</a:t>
            </a:r>
          </a:p>
          <a:p>
            <a:pPr marL="0" indent="0">
              <a:buNone/>
            </a:pPr>
            <a:r>
              <a:rPr lang="tr-TR" sz="2000" dirty="0">
                <a:solidFill>
                  <a:srgbClr val="002060"/>
                </a:solidFill>
                <a:latin typeface="Times New Roman" panose="02020603050405020304" pitchFamily="18" charset="0"/>
                <a:cs typeface="Times New Roman" panose="02020603050405020304" pitchFamily="18" charset="0"/>
              </a:rPr>
              <a:t> </a:t>
            </a:r>
          </a:p>
          <a:p>
            <a:endParaRPr lang="tr-TR" sz="2000" dirty="0">
              <a:solidFill>
                <a:srgbClr val="002060"/>
              </a:solidFill>
              <a:latin typeface="Times New Roman" panose="02020603050405020304" pitchFamily="18" charset="0"/>
              <a:cs typeface="Times New Roman" panose="02020603050405020304" pitchFamily="18" charset="0"/>
            </a:endParaRPr>
          </a:p>
        </p:txBody>
      </p:sp>
      <p:sp>
        <p:nvSpPr>
          <p:cNvPr id="4"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latin typeface="Arial" panose="020B0604020202020204" pitchFamily="34" charset="0"/>
                <a:cs typeface="Arial" panose="020B0604020202020204" pitchFamily="34" charset="0"/>
              </a:rPr>
              <a:t>ÖĞRENCİLERİMİZ MUTLU OLSUN DİYE …</a:t>
            </a:r>
          </a:p>
        </p:txBody>
      </p:sp>
      <p:sp>
        <p:nvSpPr>
          <p:cNvPr id="5" name="Rectangle 6">
            <a:extLst>
              <a:ext uri="{FF2B5EF4-FFF2-40B4-BE49-F238E27FC236}">
                <a16:creationId xmlns:a16="http://schemas.microsoft.com/office/drawing/2014/main" id="{6645F9CA-6514-D544-9B32-709E197666A9}"/>
              </a:ext>
            </a:extLst>
          </p:cNvPr>
          <p:cNvSpPr>
            <a:spLocks noGrp="1"/>
          </p:cNvSpPr>
          <p:nvPr>
            <p:ph type="title"/>
          </p:nvPr>
        </p:nvSpPr>
        <p:spPr>
          <a:xfrm>
            <a:off x="5618285" y="244420"/>
            <a:ext cx="6781800" cy="3294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noAutofit/>
          </a:bodyPr>
          <a:lstStyle/>
          <a:p>
            <a:pPr algn="ctr"/>
            <a:r>
              <a:rPr lang="tr-TR" sz="1800" b="1" dirty="0">
                <a:solidFill>
                  <a:schemeClr val="bg1"/>
                </a:solidFill>
                <a:ea typeface="Avenir Next Heavy" charset="0"/>
                <a:cs typeface="Avenir Next Heavy" charset="0"/>
              </a:rPr>
              <a:t>ERZİNCAN EMNİYET MÜDÜRLÜĞÜ</a:t>
            </a:r>
          </a:p>
        </p:txBody>
      </p:sp>
      <p:pic>
        <p:nvPicPr>
          <p:cNvPr id="6" name="Resim 5" descr="C:\Users\303742\Desktop\Erzincan logo - Kopya.png"/>
          <p:cNvPicPr/>
          <p:nvPr/>
        </p:nvPicPr>
        <p:blipFill>
          <a:blip r:embed="rId2" cstate="print">
            <a:extLst>
              <a:ext uri="{28A0092B-C50C-407E-A947-70E740481C1C}">
                <a14:useLocalDpi xmlns:a14="http://schemas.microsoft.com/office/drawing/2010/main" val="0"/>
              </a:ext>
            </a:extLst>
          </a:blip>
          <a:stretch>
            <a:fillRect/>
          </a:stretch>
        </p:blipFill>
        <p:spPr bwMode="auto">
          <a:xfrm>
            <a:off x="5258285" y="119756"/>
            <a:ext cx="720000" cy="720000"/>
          </a:xfrm>
          <a:prstGeom prst="rect">
            <a:avLst/>
          </a:prstGeom>
          <a:noFill/>
          <a:ln>
            <a:noFill/>
          </a:ln>
        </p:spPr>
      </p:pic>
      <p:pic>
        <p:nvPicPr>
          <p:cNvPr id="7" name="Resim 6">
            <a:extLst>
              <a:ext uri="{FF2B5EF4-FFF2-40B4-BE49-F238E27FC236}">
                <a16:creationId xmlns:a16="http://schemas.microsoft.com/office/drawing/2014/main" id="{70A76479-BF7C-468F-9E16-97728597A45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889" y="3077307"/>
            <a:ext cx="4838222" cy="3259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Resim 7">
            <a:extLst>
              <a:ext uri="{FF2B5EF4-FFF2-40B4-BE49-F238E27FC236}">
                <a16:creationId xmlns:a16="http://schemas.microsoft.com/office/drawing/2014/main" id="{4B5938E5-5B62-4D38-8471-F5A633BEB3B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0124" y="3065271"/>
            <a:ext cx="5119234" cy="3283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903162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 ARMAĞINIMIZ TEBESSÜM OLSUN PROJESİ </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13" name="Dikdörtgen 12">
            <a:extLst>
              <a:ext uri="{FF2B5EF4-FFF2-40B4-BE49-F238E27FC236}">
                <a16:creationId xmlns:a16="http://schemas.microsoft.com/office/drawing/2014/main" id="{13EC0E5C-53B1-485B-8DC9-5EEC4F3A7FC4}"/>
              </a:ext>
            </a:extLst>
          </p:cNvPr>
          <p:cNvSpPr/>
          <p:nvPr/>
        </p:nvSpPr>
        <p:spPr>
          <a:xfrm>
            <a:off x="131885" y="1090247"/>
            <a:ext cx="5688623" cy="5632311"/>
          </a:xfrm>
          <a:prstGeom prst="rect">
            <a:avLst/>
          </a:prstGeom>
        </p:spPr>
        <p:txBody>
          <a:bodyPr wrap="square">
            <a:spAutoFit/>
          </a:bodyPr>
          <a:lstStyle/>
          <a:p>
            <a:pPr indent="449580" algn="just" defTabSz="457200"/>
            <a:r>
              <a:rPr lang="tr-TR" sz="2000" dirty="0">
                <a:solidFill>
                  <a:srgbClr val="002060"/>
                </a:solidFill>
                <a:latin typeface="Times New Roman" panose="02020603050405020304" pitchFamily="18" charset="0"/>
                <a:cs typeface="Times New Roman" panose="02020603050405020304" pitchFamily="18" charset="0"/>
              </a:rPr>
              <a:t>Toplum Polislik Şube Müdürlüğümüz tarafından yürütülen projemizde ekonomik olarak geçim sıkıntısı yaşayan dar gelirli aileye sahip çocukların şehir yaşamına ve güvenli yaşama dolaylı olarak olumsuz yönde etki eden yoksunlukları azaltmak ve geleceğimizin sahipleri olan çocuklarımızın hem daha sosyal hem daha özgüvenli bireyler olarak yetişmelerini sağlamak amacıyla “</a:t>
            </a:r>
            <a:r>
              <a:rPr lang="tr-TR" sz="2000" b="1" dirty="0">
                <a:solidFill>
                  <a:srgbClr val="002060"/>
                </a:solidFill>
                <a:latin typeface="Times New Roman" panose="02020603050405020304" pitchFamily="18" charset="0"/>
                <a:cs typeface="Times New Roman" panose="02020603050405020304" pitchFamily="18" charset="0"/>
              </a:rPr>
              <a:t>Armağanımız Tebessüm Olsun</a:t>
            </a:r>
            <a:r>
              <a:rPr lang="tr-TR" sz="2000" dirty="0">
                <a:solidFill>
                  <a:srgbClr val="002060"/>
                </a:solidFill>
                <a:latin typeface="Times New Roman" panose="02020603050405020304" pitchFamily="18" charset="0"/>
                <a:cs typeface="Times New Roman" panose="02020603050405020304" pitchFamily="18" charset="0"/>
              </a:rPr>
              <a:t>” Projesi 15 Eylül 2023 tarihi itibarıyla devam etmektedir. </a:t>
            </a:r>
          </a:p>
          <a:p>
            <a:pPr algn="just">
              <a:defRPr/>
            </a:pPr>
            <a:r>
              <a:rPr lang="tr-TR" sz="2000" dirty="0">
                <a:solidFill>
                  <a:srgbClr val="002060"/>
                </a:solidFill>
                <a:latin typeface="Times New Roman" panose="02020603050405020304" pitchFamily="18" charset="0"/>
                <a:cs typeface="Times New Roman" panose="02020603050405020304" pitchFamily="18" charset="0"/>
              </a:rPr>
              <a:t>Proje kapsamında dağıtım yapılacak olacak kırtasiye malzemesinin bir kişiye maliyeti </a:t>
            </a:r>
            <a:r>
              <a:rPr lang="tr-TR" sz="2000" b="1" dirty="0">
                <a:solidFill>
                  <a:srgbClr val="FF0000"/>
                </a:solidFill>
                <a:latin typeface="Times New Roman" panose="02020603050405020304" pitchFamily="18" charset="0"/>
                <a:cs typeface="Times New Roman" panose="02020603050405020304" pitchFamily="18" charset="0"/>
              </a:rPr>
              <a:t>595 TL </a:t>
            </a:r>
            <a:r>
              <a:rPr lang="tr-TR" sz="2000" dirty="0">
                <a:solidFill>
                  <a:srgbClr val="002060"/>
                </a:solidFill>
                <a:latin typeface="Times New Roman" panose="02020603050405020304" pitchFamily="18" charset="0"/>
                <a:cs typeface="Times New Roman" panose="02020603050405020304" pitchFamily="18" charset="0"/>
              </a:rPr>
              <a:t>olmak üzere;15 Eylül 2023 ile 12 Ekim 2023 tarihleri arası toplamda </a:t>
            </a:r>
            <a:r>
              <a:rPr lang="tr-TR" sz="2000" b="1" dirty="0">
                <a:solidFill>
                  <a:srgbClr val="FF0000"/>
                </a:solidFill>
                <a:latin typeface="Times New Roman" panose="02020603050405020304" pitchFamily="18" charset="0"/>
                <a:cs typeface="Times New Roman" panose="02020603050405020304" pitchFamily="18" charset="0"/>
              </a:rPr>
              <a:t>210</a:t>
            </a:r>
            <a:r>
              <a:rPr lang="tr-TR" sz="2000" dirty="0">
                <a:solidFill>
                  <a:srgbClr val="002060"/>
                </a:solidFill>
                <a:latin typeface="Times New Roman" panose="02020603050405020304" pitchFamily="18" charset="0"/>
                <a:cs typeface="Times New Roman" panose="02020603050405020304" pitchFamily="18" charset="0"/>
              </a:rPr>
              <a:t> çocuk ve genç ile bire bir temas kurularak toplamda </a:t>
            </a:r>
            <a:r>
              <a:rPr lang="tr-TR" sz="2000" b="1" dirty="0">
                <a:solidFill>
                  <a:srgbClr val="FF0000"/>
                </a:solidFill>
                <a:latin typeface="Times New Roman" panose="02020603050405020304" pitchFamily="18" charset="0"/>
                <a:cs typeface="Times New Roman" panose="02020603050405020304" pitchFamily="18" charset="0"/>
              </a:rPr>
              <a:t>150.000 TL maliyetinde</a:t>
            </a:r>
            <a:r>
              <a:rPr lang="tr-TR" sz="2000" dirty="0">
                <a:solidFill>
                  <a:srgbClr val="002060"/>
                </a:solidFill>
                <a:latin typeface="Times New Roman" panose="02020603050405020304" pitchFamily="18" charset="0"/>
                <a:cs typeface="Times New Roman" panose="02020603050405020304" pitchFamily="18" charset="0"/>
              </a:rPr>
              <a:t> kırtasiye malzemeleri dağıtılmıştır. </a:t>
            </a:r>
          </a:p>
          <a:p>
            <a:pPr algn="just">
              <a:defRPr/>
            </a:pPr>
            <a:r>
              <a:rPr lang="tr-TR" sz="2000" b="1" dirty="0">
                <a:solidFill>
                  <a:srgbClr val="002060"/>
                </a:solidFill>
                <a:latin typeface="Times New Roman" panose="02020603050405020304" pitchFamily="18" charset="0"/>
                <a:cs typeface="Times New Roman" panose="02020603050405020304" pitchFamily="18" charset="0"/>
              </a:rPr>
              <a:t>Projemiz 2024 yılında da devam edecektir .</a:t>
            </a:r>
          </a:p>
          <a:p>
            <a:pPr algn="just">
              <a:defRPr/>
            </a:pPr>
            <a:r>
              <a:rPr lang="tr-TR" sz="2000" dirty="0">
                <a:solidFill>
                  <a:srgbClr val="002060"/>
                </a:solidFill>
                <a:latin typeface="Times New Roman" panose="02020603050405020304" pitchFamily="18" charset="0"/>
                <a:cs typeface="Times New Roman" panose="02020603050405020304" pitchFamily="18" charset="0"/>
              </a:rPr>
              <a:t>         </a:t>
            </a:r>
          </a:p>
        </p:txBody>
      </p:sp>
      <p:sp>
        <p:nvSpPr>
          <p:cNvPr id="3" name="AutoShape 2"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BALDA4MChAODQ4SERATGCgaGBYWGDEjJR0oOjM9PDkzODdASFxOQERXRTc4UG1RV19iZ2hnPk1xeXBkeFxlZ2P/2wBDARESEhgVGC8aGi9jQjhCY2NjY2NjY2NjY2NjY2NjY2NjY2NjY2NjY2NjY2NjY2NjY2NjY2NjY2NjY2NjY2NjY2P/wAARCANUBQADASIAAhEBAxEB/8QAGwAAAQUBAQAAAAAAAAAAAAAAAAECAwQFBgf/xABSEAABAwIEAgUHCQQJAwQBAgcBAAIDBBEFEiExQVEGEyJhcRQygZGhsdEVIzNCUlNyksE0YnPwFiQ1Q1RjgpPhosLxByVEsoPSNkUXoyZV4mT/xAAaAQEBAQEBAQEAAAAAAAAAAAAAAQIDBAUG/8QALREBAQACAgICAQQBBAMBAQEAAAECEQMhEjEEQRMFIjJRFDNCYXEjNIGRUhX/2gAMAwEAAhEDEQA/AO4QhC6MhCEIBCEIBCEIBCEIBCEIBCEIBCEIBCEIBCEIBCEIBCEIBCEIBCEIBCEIBCEIBCEIBCEIBCEIBCEIBCEIBCEIBCEIBCEIBCEIBCEIBIhCAQhCAQhCAQhCAQhCAQhCASJUiAQhCgEIQgEIQgEIQgEISIBCEIBCEIBCEIBCEiBUiEIBCEIBCEIBCEIBIhCAQhCAQhCKEIQgEJEKAQhCAQhCAQhCASIQgEIQgEIQgEiVIgEIQgEIQgEIQgEiEIBCEIBCEIBCEigEIQgEIQihCEiAQhCAQhCAQhCAQhIgEIQgEIQgEIQgEJEIBCEIBCEIBCEKAQhIgvIQhdGQhCEAhCEAhImyyshjdJI4NY0XJKB6oVeMUdK4tdJneN2s1WHieMTVTiyEmOHu3d4rKssXL+mpi6CTpMP7qmJHNzlF/SWf/Dx+srDISXWfKrqNz+k0/wDh4/WUn9J5/wDDR+srDtyQ1rnmzGuce4XU8qajc/pRP/h4/WUn9KJ/8NH6ystlDUOF8mXxKkZhjz58gHgLq+VNRof0pn/w0frKT+lM/wDho/WVAzD4Gbhzz3lSthjj8xjW+ATypqJ2dIK2TajYBzcSFO3Gqn68MQ7gSqRCQhTypqND5bl+5Z6yj5cl+5Z6ys4tTcqeVXUafy5L9yz1lJ8uS/cs9ZWZZFk8qajU+W5fuWespPlyX7lnrKy72RdPKmo1PlyX7lnrKT5dl+5Z6ysy3ciyeVPGNP5dl+5Z6yl+XJfuWesrKslsE8qeMany7L9yz1lHy5L9yz1lZlkJ5U8Y1BjUp/uWespkuPvibd0cY9JWeCq9ULyR+JTyqajYbj8jtoWn1pfl2b7lg9JWSwaJwTypqNb5bl+5Z6yj5bl+5Z6ysoJbJ5U1Gp8ty/cs9ZR8ty/cs9ZWYNUJ5U1Gn8ty/cs9ZR8tS/cs9ZWbZFk8qajT+WpfuWeso+WpfuWesrNslATypqNE41L9yz1lHy1L9yz1lZxCLK+VNRpfLMv3LPWUfLMv3TPWVnBqcGpumo0BjEn3TPWl+V5fum+tZ4CcGpuppf8AlaT7pvrR8qyfdN9apBqcGq7ppcGKSfdN9aX5Tk+7b61UDE8MTdNLPylJ9231pRiMn3bfWqwYnBqbppY+UH/dt9aXy9/3bVAGpwam6iby5/2GpfLX/YHrUOVLlTdEvlr/ALAS+WP+wFFkRl0V3RL5Y/7A9aPLH/YCjyJC1N0SeWP+w1Hlj/sBQ2SWU3RP5a77AR5Y/wCwFDZJZN0T+Wu+wPWnNrW/WYR4aqtlSWV2NFkrJB2TfuT1li7TcXB5hW4Ki9mP34FWVFlCEioEIQgEIQgEIQgEISIFSIQgEIQgEIQgEyWWOFuaV7WN5krKr8YyXjptXDd/D0LGkkfK/NI9zncyVm1dOhfjFG02D3O7w1N+W6T/ADPyrnUinkadF8t0n+Z+VHy5Sf5n5VzpTU8qadJ8uUn+Z+VJ8uUn+Z6lzaE8qadJ8uUn+Z+VHy5Sf5n5VzaVNjo/lyk/zPyo+XKT/M/KucQmx0fy3Sf5n5UfLdJ/mflXOWQm1dH8uUn+Z+VHy3Sf5n5VzlkqbHRfLdJ/mflR8t0n+Z+Vc7ZFk2adF8t0nKT8qPlql/f/ACrnrICeVNOh+WaX9/1I+WaX9/1Ln0KeVNOg+WaX9/1I+WaX9/1LAQmzTf8Alml/f9SPlil/f9S58pQmzTf+WKb9/wBSPlil/f8AUsBKmxv/ACxTfv8AqR8r037/AKlgJU2N75Xpv3/Uj5Wpv3/UsHuCE2N75Xpv3/Uk+V6b9/1LDQm6um58r037/qR8rU37/qWGNygpumm58r037/qR8rU37/qWGhNmm58rU37/AKkfK1N+/wCpYaUcU2abfytTfv8AqR8rU37/AKliWQmzTb+Vab9/1I+Vqf8Af9SxLITZpt/KtP8Av+pHyrT/AL/qWJZCbNNv5Vp/3/Uk+Vaf9/1LFQmzTb+Vaf8Af9SPlSn/AH/UsTVCbNNr5Vpv3/Uj5Vp/3/UsVCbNNr5Up/3/AFI+Vaf9/wBSxUWTZptfKlP+/wCpHypT/v8AqWNZATZps/KlP+/6kfKlP+/6ljWRZNmmz8qU/wC96kfKlP8Av+pY6E2abHynT/v+pPZiFM/TPlP7wssRImzTpQQRcG45hC5+GeWE3jcR3cFrUlayo7J7MnLn4KymlpCEKoEIQoBIlSIBCEILyEIXRkIQhAIQhAi5bHMRNTUGBjrRRm3iea6Orfkp32JBIsCNwsNlFTs2iB7zqsZ36axjFaHPNmNLjyAup2UVQ7dmUd5WyAGizQAOQQVzbZQwx5857W+AupWYbCPPc53sCvlNsoIGUtOzaJvp1UugFgLDuSkJEQ0pE4pEDSElk/XkkQNISGydZNICBhSEpxskJQNse5IR33SkpCCiksEJbIAQIgpbJbIGoS2S2QN3S2S2SoGgKCpHzkfpVqyrVX0sfpREjB2QnWQwdkJ1lQlkWS2S2QJZFkqWyBtktktktkQlkoCUBOAQNslyp1koCoaAnBqcAnhqBganBqeGp4aqhganBqeGp4agYGpwanBqdlQMDU4NTwEuVUMDU7KnZUtkDQ1LlTwEtkDMqXKn2RZBHlSEKWyaQgiskspCElkDLJCFJZJZBHZFk+2qLII7JCFIRZNIQWaaXO3K7zgp1QjOSQO4K+tRmhCEKgQhCAQhCBEIQgEIQgEIQgFj4xXWvTxGx+uR7lp1Mwgp3ynXKNBzK5d7nPcXON3E3JWbVRlNTyE1ZUhSJyRA0pLJ5TUCWSWTkIG2QlsksgLJUIQCUISoEQlQgRKhCgRKiyVAIQN0qBEJUIEQlSoEsjglslsgRCWyLIESoQEUJUIQIhKhAISosgQJUcEWQFkWS2RbRAiEpCECb3RdKhFIUickQCClSKBLIslQgEWS2QiBCLoRRxQEIQCEIQIhCECoBLSC02I2IQkRW5RVIqItfPbv8VZWBRzdRUNcfN2Pgt9bjNCEJEQIQhAIQhBeQhC6MhCEIBCEIiliT8rGDmbqgXKbHJMhg7836LObISuWXt0npauEXCgDinBZU8uSEpEIpN0ad6WySyITbgi6WyLKBt7ppKky9yMqCLVJlKnyJciCvkRkVgMS9WqK3VoyKyWJCxBXypMqmLUhaghypLKXKkLUEdkWUlklkDLIsnWRZAgVas+li9KtqrWD52L0oJWDspyRg7ITkBZFkqVAlktktktkQlktk6yUBA0BOASgJwCoblTgE4BKAgQBPDUoCcAqhA1PASgJwCBAE4BODU4BA0BOypwanBqoYGpwanAJ1kDLJbJ1ktkDQEtk5FkDbJUelRS1VND9LURMPJzwEEtk0hUpMaw9l/6yHH90E/oqz+kVEBdvWOPINU2aahbzSWssN/SZn1KVx/E+36FVpOkdSfo4YW+NyfemzTpbBIQuTfjde/8Avsv4WgfooX4jWP8AOqZfzWTa6djlJ4KCSpp4tJKiJp5F4v6lx0kskv0kj3/iJKZeymzTrH4tQt/v8x/daVXfjlKPNbI7/Subui6bNN5+PxjzKdzvF1viugopvKKOKa1s7Qbb2XBLt8H/ALKpvwBaxSrqEIW2QhCEAkQhAIQhAIQhAIQhBnY061K1o+s5YVls455sPif0WQVirEZSJ5CbZRTUhTrJCgQpEqEDUJUIESJbougRKkui9kCoSXS3QKhJdKgEISoBCEXUAEqRCBUJEIFShNBS3QOQNUl0qKVBSelCARslshAISJUAjikSjdAqVN3S8UCoTRe2qcgUJOGqOKAgEiVJbTdAqEW70g9iKEItogX4bqBUhR3jgElkCoQi2neiAoS8CUW19KKBultokCcDoiG2QlKS6KOaEbosgRKkRogEJbpLjmihdBTOz00bjuWhc/cLeov2SL8K1EqZCEKshCEIBCEILyEIXRkIQhAIQhEY3SAXNP8A6v0WcwLSx7en/wBX6LOZsuOXt0npI0KQJrQnhRQEJbIQIlsltzS2ugbZKGp4anBqCPLZLlUoanZEREGaJwYpgxLkVEWRGVTBuiTKghLE0tU5CaQggLE0tCnITCEEJYOSaWqayaQoIS1NIUxamkIIrIsn5UmVA0DVVasfOxen9FdAVSsHz0fif0QStGidZAIAS3ugSyLJyAgLJbJbJbIEATgEAdyeAgSycAlATgFQgCcAlATkQgCcAo31MEfnzRjuzC6gfi1I06PLvwt+KovAJ4CyjjsDfNikd42Cgkx+Q/RQMb+Ik/BQbwCcAuXfjNa7aRre4NChdiFY4a1MlvGyu107EDuTXzRR/SSxs/E4BcU+aV/nyvd4uJURU2adlJilDHo6pjP4Tm9yrP6QULPN6x3g1cqnNhkf5rHuHc0lNmnQP6TQtHYp5HHvcB8VXk6TTu+ip42/iJd8FmNoal40iI8SApW4VUH7A9KdnR8mO4g+/wA8Gg8mhV34nXPFjVSW7nK03BpD50rR4C6mZgjPrzPPgAPinZ0x5JZZLZ5HP8XXTF0LMFphvnd4u+CmZhVI06Qg+JJTRty6Vda2gp27QRj/AEqZtO1nmtDfAWTRtyDIJn6shkcOYaSpm4fVuGkDvSQF1XVpDGro25kYXVHdrR4uTxhNQd3MHpXRGNNMaaNsEYQ/60wHg26kGExDznvd6gtgxppYibZooIG7R38SU4UsI2iaPQrpYmliCqImjZrR4BdFQ6UcX4Vilq2qP9lj8FrFKnSJULSBIhCAQhCAQhCAQhCASIQgyscdZsPif0WQXdy2cabmbDrbf9Fk9XfisX2qIn0JtrqYxd6b1ZUVGkI71Jk70ZO9BEQUlipcgRkbzQQpLqXIOaMgCCEoupcrUha1RUaSwUmVqMoVDEvJOytRlCgbdFk/KEmVAgQjZKgRLZKAiw4IEQnZRySAC6GgiyXbhdB9AQ0TmlRYIsENC4KXTmky2RZDRcw5hLcb3TcoSFFPuBxCLjmFHbglI7kD7jmEaKOxsltdA/MOJQHN5pmyEDsw5pc4umckAckEmYFGYJhCVApeBuDzR1gTSLghNsd0D+sCUSbWTAwoLLIHCTXVKJEwDVODCeBKBc/7qM55BHVu4NcfQkMbyfMd6lAnWG9tEdYdSQE/qHn6pS+Tv+zqqIw93clzuA7+CeKeTTs+0JRTuHAekoI8xRd1t1L1D+71pepf3etBDdw4ouVMIHd3rS9Q7mFBBqeJS68yVOIDbcJeo/e9ior2PNFrnnwVjqP3vYl6kfa9iCtlS5bKx1I+0fUjqm8ypsV7WSht+5ThjRtdGRtuKbVBYcVvUf7JF+FZGRq2KUWpox3K4pUqEIWmQhCEAhCEF5CELoyEIQgEIQgyMd3g/wBX6LOaFp43vB/q/RZ7BdccvbU9HNCkAQAnhqjRACi3JSBqC1AzKnBqeBolQIAnAICkAFkQganAITgFQoCWyc1qdYKojITbKWw5JLaoI7XSFilt3JCOaCAsCaRZTEBMdYIIiLAmya5upUhITHPAUDCFG7dSPkY3VzmtHeQFA+qgbvKw+Bv7lFO2RwUDq6nb9Yu8Ao/lKIfUcUVZmcWQvLRdwGgWIyeaYZ5mPjeHGwcLG3grz8RDtGsN7jUnvVWerga0yOgay3E6oLcLnSDUelWWsWH8uw3ytexp8CnjFJJW3ZISO4AIjay8koCxDWTu/vHpGvmlNmukceQuUG8bNF3EAd6jdVU7POmZ6Df3LH8lqSfoJvSwp4w+pIv1J9JA/VFaJxGmbs5zvAJhxWMebE4+Jsqow2c7ho8SnDDJeL2hBI/FpPqQtH4jf4KF+J1TtnNb4NClGG85fU3/AJT24fEDq558SgomrqXbzP8AWo3Pc7znE+JutUUkLdowfHVOELG7MaPQgxt9k5sEzvNjd6RZbVrdyA1BkiimO7QPEqQYe/i5oWllRlQUBh3OT1BSNw+Li559KuBqcGoiqyjgH93fxN1K2miG0bfUpwxPDFRC2IDzQB4BSiNShieGKoiEakbGpWsUgYghEaeI1MGpwaqiIRpwjUoanBqCIRperUwaiyCuWJpYp3BNLUEBYmFislqYWoK5amlqnLU0tQQFqYWKwWphaiq5atWl/Zo/BUC1aFP9AzwViVKkQhaQIQhAIQhAIQhAJEqRAIQhBl425jWw53tbqdzbksvrIeE0f5wpel4vHS+Lv0XORt0C5323J03c8Z/vWH/UEuZg2LT4FZMbVZYFF0uENcm5XHgVG0FSNuiDq3fYKXqnn6tvSnC6dqgZ1LuXtCXqX/Z9qfqgXQR+Tvv5o9YR5O4/Z9amF0uqgrmmd+760nkz/wB31qyi6Ct5M/8Ad9aUU7+bfWrOqLlBX8mk5s9aTyV/NntVm6W6CoaN292I8kf9pqtpLoK3kr/tNQaQn6wVm6EFYUp+0PUjyT9/2KyhBXFJ/mexL5L+/wCxTpUFfyVvF59SUUrPtuU6UBBB5Kz7TkeSsHF3sU9kWQQ+TMvu71hHksfN3sUxCEEIpY+bvWnCli/ePpUu6W2qCHyaH7J9ZS+TQ/Y9pU1ktkEPk8P2PandRF921S5UoCCHqYvu2+pL1MY2Y0ehSgJbIITEz7DfUjq2/Zb6lKWoLUEPVtv5o9SXIB9UKWySyCLKBwRbRS5UhCCJB1TyEWQRlCfZGVA3h3pE+yTKgakT7IsgYkTyEWRTEqdZJZAiEtktlA1Fk6ySyBqROsiyKYiycQgBAgWtTfs7PBZYGq1af6BngtYpUiEIWmQhCEAhCRBfQhC6MhCEIBCEIMvGf7j/AFfoqMYV7GTYwf6v0VOMhcsvbUPBUjfBIB60+zRuQPFZaGvAJzRzSXYPrBGdo2ufQiHWShqZ1n7pR1p4M9ZRUmVPDVWMsnANCY6ao+2B4AILwaDunANWWX1B/vXehMkfJbtzOHi6ybTTaFrXuozU07b3mjvyzBYD3w/Wkzem6iMsQ2JPoTa6dA7EaRv96CfAqJ+LUo2zk9zVgmdn2SkEubZqbNRtPxmHhHIfUq78YNuxBfvLv0sqDRm3UzIWHdt0XUK/FasjQRs8G/FQPr6tw1mcPDRXGws+wPUpWRNGzR6kOmQZ53n6SQnxKd1NRJuyQ+IK2gxPa1EYrcPqXf3dvEhTNwmY/WYPSVstYpGsQ2xm4K8+dMB4NupmYHFbtSyH8IA+K1w0KRrbq6TbLjwWlb5zXv8AxO+CIsNozNJBJC0u84BxJzNPwOnq5rXDVHPC5+V8RDZWG7Cdu8HuKuhyz6Skk6QxU4jjfECW5LXAsDotivo4Y8PljjhjY57erZZo0c7sg+gm/oXJVFXV4djAjlhLHwXLXG5Lt7a3tY6LtzIytqG9R2oIXZjID2XOtYAc7X1P8ghvUsj0YxrQOQSEFWXNUZagruamOCsOaoyFFQEJLKUtSWUEJamlqlISZUEZbom5VKRokyoI8qUNT8qUBBHlS5VIGpcoQMDEoapQ1OyqhganhqeG9ye1qqGBvcpAxSNanhqBjWJ4anAJwCoaGpwanacUx1RBH580bfFwCIflTgFWfiVCzerh9DwfcoTjWHNNjVN9DXH9EGhZJZZxx7DhtOT4MPwUR6R0A4ynwYg0yEiyndI6HgJvyj4qN3SSkG0cp9AQa5CaQsc9Jab7iX2KJ3SZtzakJHC8lv0Q02yEwhYp6S3/APif/wBX/hMPSMnakt4yf8INshMIWG/pBOfMhiHjc/qFC/G6t23VN/C34kqK3yFeh+hb4LjvlKvfoJHH8LB+gXVYY578PgdJcvLdb7rWKVaQhC0gQhCAQhCAQhIgEIQgEIQg57paLx03i79FzsY2XSdKheOn8XfoueiGy5326T0sRtU7GpkYVhjVkK1qkaENCeAqgATgEBOQJZFkqRQLZIl4JEAhJdF0CoRdIgVCEIFSISIBKE26W6ASpLoCBQlSBKgVKmpboC6VNTggEWQltdAAJwCAE8BAAJbIS3QJZLZCVAgCWyVCBLbJLJyEDbIsnJLIGkJCE8pEDCElk8hJZAyyLJ1kWQMsiyfZFkDLIsnWSWQNskspLJLIphCS2ieQkQJZFk5CgZZInkJtkCWQlshFNsiyUoQIBqtSn+gZ4LNC0oPoGeC1il9JEIQtMhCEiAQhCC+hCF0ZCEIQCEIQY+Pus6m/1foqUBuQrXSLzqb/AFfoqlPwXHL21PSnWsJqHlriDfgVU6ydm0rx6VoVQ+fcoTDm3UaRR1dW06SX8QFdZiUzGDOxhd6Qq3V5OCtUEME7ntqGOcABYtOyAOLTcI4h4g/FRuxKpdsWN8Gj9VbfhdGT2KiWL+I24UZwZzvoauFw79FBUdWVDt5XejRRmaU6mRx9Ktuweua24Yx/4X/FVn0dXEbPppu8htwPSFURlznbuJ8SkskzAEggi3MEJwIOoN0CWS2S2S2RTbJ0Y0Sbp7AgljCtxhVoxqFdjbogc1qmY3RDGqZjUDQ1ODVIGp2VEIAnAJWsUoaqGtanODsjury57HLm2vwunAJwCqOXl6R1NJVSU1bJDBIzS5pHFp8D1myz6npdiTXEROo+rPmvEZBPoLjZZvShkkWPVJe2QNe67btNiLDZYztRbqnEeCotsxaVlc2qkcJpGiw60Zh46WXU0HTel6mOOqpnRECxMdsvoHBcUIpCCersO9RvGXiD4Ij1ajxnDa8tbT1UZe7ZjjZ3qKuFuq8twFj5cXpXMAyxyse8ucGhrQ4Em5Xpj6+jG9TF6HX9yinOaoi1MdiVEP79p8AT+iifilGL/O38GlQS5bi6aWqm7GKUDQSH0KN2NRfVicfEhRV4hJlss04xfaD/AKv+EgxOrkB6unv4MJQaRCLLM63Epf7p7R3tDfemmGvd57nN8XINUNRZo3ICyDS1R8+S4/ESm+Qyfaag1jPAN5o/zBMNdSt/vL+AKzTRuH1x6keRn7fsQXzidOPNDz6E04xGPNicT3mypijA+sU4UcfHMfEqomONO+rA0HvddRuxqpOwjb3hp/UobSxDZgPjqpGwRg6Mb6kFY4vWn++t4NA/RM8vrX6CeU+BWk2Jo1DQPAKVrVRkZq92v9YP5kohr38Jj4krba1TRsQc6cNrHXJhJA1JLh8VhVtdlf1cLj2TqQd/TyW90wxN0cbcNp3Wc4B0zhwHBv6+pci4dXHp5x4q6WXTSw+ueXltVd0L+A84d45rShFHM/IK+JvEFwNj6QFzIeYy1wN8pCmLX09YY2EiN/aaNhx2U1p1vjnZp2lP0dM8YkZWwvjds6MZgVP/AEVHGs//AKX/ACq3QV5/rjC9pbdpa3Nrubm3qXW2RyvV050dFoh51TIfBoCcOjNIPOmqD4Fo/RbxTCqyxf6O0LfrTu8Xj4JTgdAP7lx/1u+K1iExwQZXyRQsNxB63E/qjyClG1PH+VaDgoiEFI00Q2iYP9ITTG1vmtA8BZWy3VRvbooqq5q26P8AZIvwrHIWxSaUsfgrilTIQhbQIQhAIQkQCEIQCEIQCEIRWF0n8yn8XfosCFuy6DpKLtp/F36LEja1p7V/QFyy9ukm4niarLWpkBpzvI4eIV6OGF1rSE+pRNVAGpwarjaWI/Xd7FIKKP7bvYqmlHKiy0RQx/bd6wl8gi+2/wBYQ0zLIWkaCHjI/wBY+CTyCH7x/rHwQZyRaXkEHGRw8XBIaGn+9P5goaZqFo+RU33p/MEeR032/wDrCGmai60vI6b7Q/Ok8jph9b/rRdM+6Ar5pKbn/wBSPJaf7X/UhpQui6vinpge0A4cs5T/ACOif5rsh5Ofp60O2Yi6vupIGm12nwff9UzyeAcvzIKd0t1b6iDu/MkMMHIfmTZpVui6tdTD3etHVwch60NK10qsZIO71oyQd3rQ0gCVT2h5D1otDyHrQ0hRdT/M8m+tJeIDZtkNIwn3TBV0hcGtlhLr2sHgm6SSrpY3ZXyRtcOBOqm18Mv6PulBUAr6M3+ejNhcqRk8Lm5mPaRzATZcbPaUJVF1zeHuSGUcE2mqnuhVHzgbusojUtOzymzVaCFn9Y47OPrTczvtH1ps1WilWZd3Mppum11WqkOyybFGqbPGtUuHMBNLmj67fWsxIm4eNaedn22+sIMkf3jPzBZlymm6bh41pGWMfXb60dbF9sLNv3IuU2vjWl10X2wjro/tewrNzO7k9pOR7iL5RewCJ4r3XR/av6EGaO3nexZM9ZJFkysHav5wKcypldu1g9B+KLqtPr4+/wBSYaiPv9So9bIfs+pJmeU2eNXjVR96PK4xwKgdEMrDxLbn1lUZHvEz2g6DuTZ4tM1jPslNNUw/VKSGnjfG1zmkkjmVIKaIfVTZ4meVM5FHlbeDSpRTx/YCcKeP7DfUmzSv5V+77UeUfuqWU0sPnBpPIDVVzK6bs08AaPtW1U2uknX5Rd1gtekdnpY3cwsaOhJN5X37gtqnaGQMa0WAC1j7TKdJUISLbmEIQgEIQgvoQhdGQhCEAhCEGJ0i8+l/1foqlPwVrpH59L/r/RVKY7Lll7bnok7fnnXUdlPUfSn0KIhQMIutHA6Zks0ucXs0W9aoELU6P38ol1+pt6UGicOZu1zge4qJ2GHg+/iFo9ruSXd9n2q6gy/k6Vp7NvEaKtIZhoyZw0ve52W5nN7FjlkVAtMfwH9VmwQh9XsZGyN5OaD70/qWSkGeihcObW6q7R08MlO1xtmO+qsClYBptyTS7eaPxKohL43ww9Y11i6zge8WvZEGMEPDZ2AN4ubdTdI6UU+MVLWgAF2YAd+qxyO0rHTLDrbadi1MDlBJ77KxDVde0+TZZLb3dlt61zZHFbnR0NMdTmAOXLa/ff4IxpbFc+M5TSyFwNiG62U0eNDMWtp3EjcXOnsXOYw29e82teyqiSRrgQ9wttqmjTtBjEvCmHpupBjVRwp4/b8Vx8dfUsffrXOuPra+9WY8YlDcr4mOtxBIKaXxrqPlqp+5jHoPxQcYqzsGN8AufZjMTnduGRjRycHE+wKduK0Ztdz23PFu3tUPGtj5WrD/AHg/KPgmnEKs/wB88eBsn/JdT1hY1rXEcA4X9qaaCoZ50L/Vt6dlNsmCrqpX5Ovkv+JPMNSRc1D/AFlWKOie6YOLCG2OvBX3QANCm1YxpJHjtzOIO4I/5UT8Lgk+kaHf6Qth0dlE5ieRpltwqlaezGB6B8FIMMpnDKWXB4WHwV7KnNbqrtFWHCqVgsxmUchorDMLpOMZP+o/FWGBTsAWmUEWGUjf7gHxJKstw+k/w0X5QpWKZqor/J9INqaK/wCAJ3k0LNoIwPwhWE0nVBF1bW+a0N8BZRvCmJ0UbkFdzVE9qsOCjcEFZzVDM5sQbcOdc2s0XKtEKliJeyNj4wXPDtAN9ioI3VLA4gseDa9nC3vR1ziAWwucDxDm/FY1XHVy1AcYpwSzcAgA3P6K5QQzPdG+paRJG/TtAki25se8q6i2dbWRWAtuYi0c3EWUEuMU8dwXMJHC5+Cy8RqDPVRU4dkjuBmJsN9Ss2aNvlD2QkuaCQNdSppuYzW66qSu6sC5iBIBtckpnymLfSxNvt2HaqGrw6eaTrI8lsoFnG2wHcoJMLneY3PkhGQWDRc8TxXXxw1Hn3lutSlqnTTNDJxI3UGzLLVa1Y+G0xppWsc5riSXXHo+C2Inuc5wLCLba7rGepemsN2bqVrVYibsohfkkrJzS4dUVAsDHE5zbnjbT2qNPPcWqPK8SqJQbtdIbeF9FnTG7wOWqlAtYDgLKE6yFaiW7pAC9wa0XJ0U9jJWAXJa3YlRBxY1z26EaA9/8hNFXM11817c1m7rtx3GfydX0JLjjs2ugpzcf6gu6uuK/wDT6MyyV1WW2Fmxg9+pP/au0N+ZCRjO7y2CbKJzk5wP2j6goyVWBfRMLrpxsefrURsPtetAFRuKVxB71GQFAhKicL31UjrKJ1uQRUbhZa1J+zR+CynLVpf2aPwVxSpkIQtoEISIBCEIBCEIBCEIBCEiKxukQu2n8Xfosa2i2OkTnA0rWNDi4u0O3BYLKxhbmLHtHO11yy9uuN6TZLqRjbJjZoz9a3iLKZozba+Gqy2UBKhKoESWSoKBpCaQnlNUVWnHZU+Hi7XafW/RR1HmFTYWMwd4qpfSWFvad4q0xqggHbk/ErbAoFaE8BKAnAIG2SWUlklkDLJCE5IgRIUqQoESJSkQIkKckUU2yLJUqBLJbIUFfUOpYY3MZndJIGWvbgT+iCe1kjh2HeBWcKmsIB8mNjxBJ/RJ5VWEW8mOvefgliSxmUsjYaqYvJaHB7Q4btJ4qPssY+MBrybWfrpvsrXks5JPkoJOvFBpaj/Ce9Z1Xsx58IrRN+bm/At2jbanYO5ZDoKkNcBTZcwsbAq2yprY2Boozpp9b4K4yuHNyTPLcaUnzYBcCAeKewXIWVJW17w1po3EDhZ3wSw19T1rWyxNYSbW1v8Azqrpy205HWmy5GkE221WNSXfI78RWw6V7iS0Bp5jcKCnpGQ7XJ71UkOsiylITbKKZZFk4oVDLJMqfZIUEZCLJ5CSyBhCSyfZIgZZFk5CBtkhzDYkeCckQRlgJu4XPelyp6EDbJQ3VLZKBqirLx2Y/wAAWVIL1EnitZ4PZH7oVNmHTzVDy0ssTfUozOl6AWhb4KTQC5NhzKhmL4LRsLSQNyFC2B8zQ+aUuBcBYC3An9EVJJWxs0YC892yiIqqjzj1beWysshZH5rQE+yCCKjjZq7tnv2VgCw00S2RZABXovom+CpAK7F9G3wW8PbGZyEIW3MIQhAIQhBfQhC6MhCEIBCEIMLpJ59L/r/7VTptVc6S+fSf6/8AtVKl3XLL23PSacfOehRFTVH0g8FA7UKAK0sAH9bk/B+oWXfRW8Mm6uqPneadig6hCzPL2N+tKPQCj5UjH94/0sH6Ko01lVDfnh+F/wCqf8rQjeVv5HKJ1bSyPB60DfgePoSi7QEGlaDwv71a0WRDPHcNZO3U6AO3V6Fzwe0SR3pFcd00gyYm2QD6SO9+8G3wXKu89d703hz0cEwGrHFvoIv+i4N3nKT29O98cMPFbfRrWSqZzjzeoj4rFO5Wz0adasmb9qFw9oVrkqY221Y3vaCs8jX0rW6QttUQHnGPeVlW7Q/Eka0GjUeCW26cB2m/hCW2hUemYIwNCiQdg25J9rX8UpGhUa/Ht6tIMwEnHLcFJVj6Ijjv7ErZYhSR5pWDsDUuHJMmqaZ3VtFTDm4DrBqpY+f9pbXaFE9vcppGOdTyNY4BzmkA99lDBE+Oma2QHMBrc39qzYSq0g3UDgrcrNFWc0qSLtFZA3TiLJAtxKkapWlQtKkad1plO0qVhVdpU8ZuqiQlNJTrJpVCJjlJlNk1zUETlE4KctKY5iioCFWqhqzlc/8A1KulhVepaS+NoBJudvAoKdgQS0gaHglhBIJtpzDQFOInDOA117bOfcKJl2Z+wGixINjy70HByuc+V1zxNvWrVdIyWV07ZyZSQ0AA6ty739i0pejlYXttHEwNABs4m59IRH0erI76QNDhZxc/grsbbyR2Robb2RHEb23PK4VgGMOaHFuo3zAWSvMAtaYXHJwUEcTLVjPwfqVosbr3qlAGOrOxJnszU+laTWgBANXP9NZnMoaWAaCWQuOvBo29q6VrLriunFQDiUUYcC2GHYcCSSfYGojnQdCeCjijdJexA11JKL/Mg910QB7Gl41Gze8q26jrw4TPLV9IXv0LeAJKhv2fSr8rcojY6M5dM4BAJ9PDxUVQ1gc4FoAvcZdtdU2mWHend9BYWQYPHI0uzVOZzhwBa4j2gj1Lp1j9EhFD0cpG526gusTrq4lbHWRk6PBRzMeonGyme9gHnKs5w4FApcoyUFyaSgQlMJSm5THKAcVEU52yjJRSO2WtSfs0fgsdy2KT9lj8FcUqZCELaEQhCAQhCAQhCAQhIilSIQoMfHh2qZ3LN+iwo4A6OMbksJt/PiugxwXMH+oe5YtIL1Df3Yx71jL23PSDqrtae4JzYncCrMbQYADuE5jRdYdItYfE2ZrxKNdACHEE+g3urTqBjs1newXHqI9yu4GxrqZ+ZoPa4hXnUcDt4wPDRb053K7c+/DrnsSt8HGx9tlDJQTx7t05209e3tXROoG65JZG9xNwojRTMJLHNd/0qeJ5Vzb4ntBLmkAaX4etRkLoBDMZI82R2YO7LtdR32VWpw2tkcSxtO1vDQlZ01M2JOLssrWDxmzvFPdhlaNHsY7vBPwVmkjnpWkeTOdfl/4TS3KIKdp66bucrViFBH18UsjjTPs833b8U51S7jTyD/Uz/wDUmjabPZOz6KhJVAXvG8elp9xUscwkia9t7HUKVVsOuluq0b7uU4UUpTUqQoEQhIikQlQgRJZKhA0hCUpLqBVSxn9npv449xVy6pYz9BTfxh/9Sk9pl6R1ddPT07QwNsABqOFk2nxKXOY5WgSk9k62I8CtEQxSQsEkTHDKPObfgmCmpGzWFNEC3Y5Aum2JZrVZfSGaTqKV7XOYXZr5TbksuCUime+SZxcXZWgyG477X9vctXpQ0NFK0Cw7VvYsemJaZSDoIzcH1D3qsel3AZpevqXGRzskDnDMb6ghQR4tiFRO1hqCMxtcMb8Fa6Owh9XURP0D4CDY62JHxWg3o7RRyNeJKi4N/OFj7EGHNjFfFI/q6m/IljfgtSrFsXPIvd+ikGAUMtzmnabbBzbbeCbVa4rGeef3rNantpAaJbJwGiCFh1MSJxSIGWQnEIsiG2SEJ1khVDCksnJEDSkTikQIkSoQNSJyEU2yLJUIES3shIgkfUEkdjYAb9ykhrHxk5GC501Kr2ToxeRviFDUTVrnBzX3GZw1sNNEUhc5hDjoCCAlrdXM8Clox2X+hVEyWyWyEAhCUIFCtx/RjwVUK1H9GFvFjI5CELbmEIQgEIQgvoQhdGQhCEAhCEGD0m+kpP8AX/2qlS+crfSjz6P/AF/9qqUnnBc8vbcWKgdofhUNlYqR2mnuUBWVMKt4TE2WqIde2U7KqVbwkkV4tfzTspbqDTbSU7jYh51skkw6IuAHHx+KvB4O7TdNm85gaQ2+tyFjG2TaKLsHi1PWm1r6f+VE7C4hftSb2vcfBaTQS97SQTYppBEZ5ggrpO+0YQi6jE4WXJAkG/iuktr2QsKpbfF4t/Obt4rdDC3jcd6XYyuksBnwWY8WEP8AUV5tILPXrk8bZ6eWF2z2lp9K8nq2GOctOhBIKfbvh3hYhI3Wp0cdlxLxjcPYsvmtDAntbi1Nm80uIPpBCtRJ0hFqmMcmrKd5wPf+i1+kjC2qjB36vX1lZMmzT3qRqQo84eFkv1UtvnPSfelLS2MGxNzpYJrb1b8fZt/elB1BskGw8UoGylXPKybix5U+1srbelWqOrfF2xFGTfjc7elZwU8TssJ532WN15Mo1xjBazKIHA82SEH2q7h/SSKlz9e2olzgaEg29QXMtnNwXizefNEkrmEBtiLX1V7c9R29L0ho6o5HCRjt9WWCuOcx4uxwI7iuIwp2aa5+yfetyJ7mWsbKxmtVwuo1DHUnipQ/Mqh4BTgLbbrm8SxutEjhQRZYmEt6wtBzEHfXgreCYxPVy+T1bGiTLma5nHuIVNVvNJAuU6CaR8TZGRtyvAIuUwHsnwSUbrUMP4B7lUOqDWSZBHL1Vr3y5e143afYhkdW1zi+dzhbYlunhZic+RrGl73BrGgkuJsAAsX+lmGmo6smUR3sJcvZ8SNwg6Bs5sGluvO6bJOW8QD4X/VRAgvAvfkQmz6OKA66Z3mvj9MZ/wD1KOepkghdLNLEGMFyREf/ANSQPAOpTnWLCHAFpFjfayEQUeINrYOuheC29iMpBB7+0U6Qsfq+5I22WdQ4cMPnldHIXRSbDgBw8VacSRodVFy1vor4YncHf9P/AOlRijgDi4N1Pcz/APSn319CZ18efJnbm5X1VQyWBrXRiM5e1Y9luungpfJiQQXXB4WHwTXuGdmvEn2KxmQQGlvxHtTPIBwdYd1/ireZRVM4p6aWZwLhGwvIHGwugjFE7hK71u+KXyEneZ3t+K5GaoxSqdNUziRjcugzZQ0dwWt0Wrpp4Z45ZS8RlpaSbnW9/cEGw+ijiifLLMQxjS5xtwAueK4Cule91nk53HtX3XadIasw4Q8BrnGQhmnjf22XC1cczZ3Omjcx25a4EEegqxrx/btYez+qB4JJOgCR8zWTRxtN2xOBJ523UbZHzuiiYA1zQQO/T/hVXEtJbqOamt+3e5zHHWKRk7o3B7Tc9/BTUpqaypZTxdqWZ2UeJ/RQwU0s7rRMutro0JqHEmT9Q9zRdsjjazQeR5rWvqOEmVvUdpDglHFCyIZyGAC5tqlOD0I+ofWo5MZp2X1J8dFA7HYCdACfxhXwrc4M6nlw+kp2CSNhDg4EG/erFJL1kDdVmzYxSyRhhkDTe+91LhczTEAHB3gbqWWMZYZY+2oq1XVwUUDpqh4Ywe08gpsy4rpBM+vxqWFzniCmbYNbv3rLE7av9LKR0wjZBKQTYHRbMU7J4WyxOuxwuCvOqmBjY80cb2jm43XTdD3SfJsrH7NlOXXmBcfzzTbWtN5xTCUOvdMKICVs0n7LH4LEK2qP9ki8FcUqZCELaBCEIBCEIBCEIoSIQoBCEIMzGPPpxzJ/RY1IPnMw4xj3lbOL/T0g73e4LFpDaRw5RAe3/lYvtqJALFw4ZinBKd3eIKbdZdI6LAv2R34/0C01lYA+9PIOTlrLblSISpEFWJoc+MknQvt61z8wkDnOZI8fOOFg4rfjHzkX4n+9YUm7v4zlKRQfU1UdWWCeUAH7RW3QSTSMcXSvPiVhVItiDvELocLHzT9L7LLd9M6lq6t9dUxvlcWsdoCe9WzLN9spI4mMrqjsm5sdFK5rDxKJFKuc+SgnLzci1tO5yhpGWoIuPZVmuaBh9Rbu9zlHSj/2+L8KjWJkXnlWgFWiHbKttGiy2QhNTyElkDE1zgFIRYEnQDUkqu8iQZo7uHcENnZ2pOsbzULmy8InJmWX7p6uk2sGVvNJ1g5qC0n3T/Uks/7qT1KaNrHWN5pM7eags/7qT1Je391J+VNG04eL7qpi7gYqYf5w/wDqVKA/7qT8pUGIRzPjh6uCV5bJchrCTax+Kshb00WPaI23I0aOfJI9zQc1x4aqk2sqGtDfIKg2/cPwR5ZMDf5OqD/pd8FWEHSWPrhTEPa0Na86nfVoXPAPPZbpcWNzZdQ6skfbPhkrtLDNGT+ib5QQb/JMnh1Tre5XaaU+jTBHVvLn3e6MjKNbC4XQOJHBZjK2SM3jwuRp5iNw/RIcRnvf5Pmv+B3wUGjaxuTpqsiXXEof9f8A9lIcRqOOHy+ljvgoYjJLVRSPhkYAHXzMItd11FntrghJcKPrGc0dYz7QWXTZ5ISXCj62P7STrI/tK6NpLjmkuOaZ1kf2gjrI/tt9aGzyQmkhN6yP7Y9aQvYNcw9aIUkJLppc3mEBwPFFKkKXdIgEiVCBqEqRFCRKkQCEIQCfCPnWeITFLAPnW+KCSs+kaO5OpB2HeKbWfSt/D+qlox80fxIn0lskNgLk2HeqtdXMpCA4PcTsAs6THbeZT3PNz/8AhTaNrMOFz6EB3cuQrekVeAQwxxWNuwy/vusmbFa6f6SqlP8AqIWpjanlHoj5SI3ZSAQCVeZ5gXEdECXRYi5xubR6/mXcM80LWM1WbdwqEIW2AhCEAhCRBoIQhdGQhCEAhCEHPdKjaSjH4/8AtVOlPaCs9LDaah8JP+1VaU+aueXtuNCrHZjPj+irK1U6wxqrZZU0q7g5y4g0cwQqdlPh2lfF4n3KUdE/K12Zzj3DkopHZ3WGmU2vzKR+Zzi1upAva6ZbK7Ug8xsuGWWWkTtsADfU8kE6uHeLepQMLjdtu8HVWIxdhNrajfwC3xW0rHrCY8UicN7j3rZqZ200DppPMbuRwCxsSB8sjdyt7ypukmIPoqNrYnBskpsDy/m66+ka4IIuDcEcF5h0gZ1eK1AH3h9616XEKigeyKOqLXE3LXjMNN/X3LKxcurcQkdHlc97r2abC6zvvTtx6ku2UFbwl2XE6Q3H0zAb+IVVzS1xa4EOBsQdCFLRG03oK1fTWGPllI08dfFXYq2Omk6w26sBo3Nysyrp+oIY54Nje4OidG99JVmpabujOZveTspHziVzX9W0Ote6iZ3LHLwk7ENHNK4OYzs6nMdAklf1bjCQ1zgBfK7b2Imr5suVpsTxCrNB3Ot1ZbDG8uV/cle5geBKwxuIuL7exKWNFuHLVV68/ORH/LH6qKKYs0dq3klm+14+frxyi4WEd6tYdTCqqI4yezm7QG5Gl1nR1BjflOrDt3K/S1HVSCRrA4jUNva5tZYsrrZjlNxZr6JkbpIjLCxserTYl2p1uP0WfUNax4a03AFgeYWliNZEXOeyJr3HtXde4KyZJHSFvVutpqLgFMJa8+eov4QfnR4H3rcYsLB/pgDvYraOYN7IJPctMVO1TMJB0UEe3LuKo1mO01JI6JjHzStNsrRpdWTbO9I6inf5G5jH9X1chFyNbcLetV8KAbjjQyV5HWOtm3tY6KvVYzI+qeJYnBjmNAYDfKRv71SNXNBO2op/m5A644qeNl7dLnLj09Dzdkooz/UYfwD3LAouk9NO5sNRG6CR9hc6tv4raFTDR4fE6plZEA0C7jx5DmfBa05s/pdUGHBnNH949rf1/Rcy5hZTtYyRuTI2wI4kaqx0mxmHEmMhpiTFGSSSLZjbT9fWsarnf5Kxlza1hp+ql9tTqO/wSUyYTROcdTG1XZ3DMbLmsAx6hZRwU08nVPjGUFw7J1014elbkj7klVkPcuQ6R4hNPXOp8xEURytYNr8SV1RK5iphb8tVTjETpmBOo1/kpeiTa50emkip300krH5e20DXLfcXWn15usWhlaJntD25gzzQOF/BXOtA46pO1s1UuJVMjaRzY3We8hoPiQFiup6TLdnWh+bKH3N8yMVxMxSsbGGuLDcg8+CWoqzGwy3eTbMAdtVm721jrS7Q1ckpjc89oNF/FbbJL8VyeDzulzOduCNtuK6KGW60w0A8c9UPc0MJcLtA143ChbmuDmNgDoLdy5+qx6brTHTMaWC7buGp70DR1UdQ45CCNLEm3/Kt9HIoozUZdJAQ0i3De/8APJZfWSSStMzCXvN2u4HmrbamSke6ojbG4kWeONh3LMbyu46WzXWzgGxBF+BGxXNy4ZDW4zUwTTyB7zma5oB77H0LUosSZWXDNwL6Kjhzutx+ok+zm99la68M/blb/RkPQ8tmDzWgNaQW2j1PjrosWqonCvdC0DOX5R6121ZWilpzIbXvYX5rmA6Tyvr5iHVBdmytFmxnfXv7lrVvpnhxyyuomhoI6JzjI60rCWsYQSXkHe3JNe6eV/a6y32QcvxKVrnmo6x7i57jq4qZ0wboG6811xmn2OL4mp+5EaUPAHUxR95zPJ9ZTWxEAO+ZOm3Ut+ClMlwdLKON5DAq7z4vF60QUtz2o4nD8AHuCfZlMWvhidFJ9qOQkekFBfzOvNRPNyNdeaOfJ8Tj1uOgo8ZgmaGyuyvA1JFgT+izukMtPdskEkZkf9IGnUjvt/OyzHgXuNDzCjld1kLmG1+N/eueWL5nyPjXivlPSrV1RneTp4DYKahqntaY31clM0m4EbLj06qv5NK+LOMuUcjr6k+OBzbOEmgbcaLm8drSni+jMWMSSZyASWFrWg8TfkpnYXVtkMbsSdprciwWLK/M0ONg790WKuw4lNKWNnmzNaRqeA3K1NfbF39Lr8HqWxuf8pEhoJ0XYYA4uwOjLiSTGLkrnXOtQTvG3VOI9RXQ9Hv7Co/4YW5Im79tFCEIBCEIBCEIoSIQoBCEIBCEIMzFReopjyD/ANFiU4+el/CP0W9if0kPg79Fi0o+enHiPYsZe2okIuwn+d0xSD6F34io1h2npvdHfoJvxD3LYWR0d+hm/EFrrcccvZUIQqinH58X43rEkHaf/GK3IrB0dxc5n29axJN5B/nFCM6q/tA+IXQ4R5rx4LAqhavPiFvYVoT4BYntu+kFcx8lTVxxHLI6Noab2sbnVJQwyw0TI53ZpQXXde99dNVYmbbEZDzaP1SlVlSxEWw6f+fquTaVv/t0X4ApMTF8Nn/n6rkylIGHQj9wKNRFEPnCrjRoqcR+dKvM1Cy3SFqA1SWRZUJHGHPDXC4JsQVTp6eINI6pmjnDYc1oRD5xviFVgGjvxO95VYvsw08X3TPyhAp4ifomflCncNUAahEROpYwL9Uz8oTeoi+7Z6ldePm1AUEPUR/Yb6knUx/Yb6lOmFBF1Mf2B6k7qmfZATkoOqgZ1TeXtS9W3l7U9CBgjZy9qoU0IfXVjSSQJSAL7LSVOlIZWVrnENaJXXJNgqJTRxHh7SkNFD9n2lOZXUkknVR1ULn7ZQ8XU5QVTQQfY9pSeQU/2PaVbSXUFX5Pp/sf9RSHD6f7B/MVbRdBT+T6f7J/MU2SjpYYzJI7IxouXOeQArqxOlFLUVdHEyDJbOS7N4afr7EEUWJ4NNUCFs0jSTYOfmDT6fitQ4fD+/8AnK89kop2A57AjYDVd10fqzV4RE5wIdH82b8bAaq1dWe0xoIub/zFMlw2B8bg7ORb7ZV0lI43jd+E+5RHMZiJXNBNg4hXYnaLNabyOPMkq9Eeyo6w+oroKOMOnky32A1J9Cggx2hmkydYYzzkFh602q8hDZHzwdZNoASL77D2Fc/WU4ks+JgZrtsk1Sy+3aXuLg3HcmrHhrnYdgEEsrM7r5Q29tLnj4JkHSWneQJonx941CaTc+22kSNcHNDmkEEXBHFKo0EJEmZA5Ikui6BwUtP9M1QXU1LrMEElYfnh4Kak+i9KrVZ/rDvAKxSn5lvpRPpmY6P6xGP3L+0rHc1bGOa1Uf8AD/UrKI1RlkV/1vxj3KiruICznG+7yqS6xzrqeiDf6pWO+09g9V/iu1Z5gXH9ER/7bKedQB7Grr4/o2+CzPdW+j0IQtshCEiAQhCDQQhC6MhCEIBCEIOY6YOyzUBP+Z/2qnSysyt7XsV3pi0O8j0u4Zy3/pWNRTxyNDcwDx9UrFjeunQSyxmmZ2uPIquZWDiT4BKRekb4qCw8FgSdczkfUpaCVpxCAW3fxWbLX0kbsplueNmnRXqAMkq6eWKRksfWN1ae9B07QLlke43KV7I2i7hcqYCya5t+9Zyw3EVfpH22B4BWI/MUcrcoubDXQDinQG7B+Efqs8cuN0VmYgcw1YQ4nS5FxqqXSuMyVNK11shvoeNtwreJutO0Dv8AejpTFmoGSjeN+/j/ACF0qxxFZK5tcJc5Ib2duCjkiFy9rg0WzEcvBNleXSuDm3BPqUj2gQMBIDM1zqD/ADso10grI7ODhcm1iTx71DTOyzN8bK1K8tc6S9ttBy2VIHtG2yv064ZaylWK13mNHif5/ndIHfMx+H6pKvtOabfVBSM1pmm2xIT6Xkv/AJ9mu89vin3sopjlYHciCnuKjrPdJiJGWAgW7JHuVK/crlbrSRO4gkfz6lSutz08H3TwbtLT4hWKaS7cp84KvGyRwL2NLgzUp+kcrXA9k6FSvRxWztoNlPk72T3c7L824DXwKhljEVM12cl17a2/nkmvme3jcNFgoZ3uezKdSV0kmtxwz35aX6E2cwg7gn2rTZI4fWPrWThzXNc0O0Oq1Wrj9qsWqJIZjDJlcyMvu4mwsueoZw7Ox2YuBvoLk3/n2rZqwfIJL1BhzaWAvnHI+xZGFUxZPJLUFzIHNLesA48NOK3hnMbtnPDymlqWKM3doSRtZUXw2dpcgLQxBhhkIaRYAOdewtfwJVGSZ7BcMzjuO/s1XpvJhl2448XJOoZUx9VCH73be9tFcxDEo67BKBj3Hro3lrhe9+8+xZ7ZRV5oXExi1772U+JS07YY4qJrmws1c1wHaPMncrjllNuuON0qPjBFgLX4Ko27y1oVs1gJDjH2rWvdVGOLH5hqQnWxbe1tI5r22kbo7K8aHuXb0UrZKKJ7PNc27RyHALgDK6a0ZAAvuL/Fdvhlm4XTBuwYFnLX0sVMbqJBIIg5zY8tyWncngfUVnukysYSHtsLXBtpvooq2TrMRu99oRJbTX1p08rTLIQ8AN2sFitRV7Ur3uaXDLxPuU0dVNFDMHuvktlLlDLM3IcmYOtYHh/N1VmzAMaX5tPUrEqJ5fM8km7id1bdI99O2DJbYFxOgUdO8tHZJBIIOqkfJYbbrpMZ9s+StTyyQP7DrFdVRzZ2NPMXXJvPb5X3W/hUl6eNZsVr1VV5PSucb2Omm6wqaPrZJHmzWtNtdCRw0WlXZZKcNc/KC7e9uBWdDI3yt0TT5zRYHhZYaTGONjndpojFrAuPfwSOl6pxDeyAOzbbvQ6OaJheSxzS6+UC6ZNPmiy5GtcBxO6CajqwAyRkBBJ1IBsBfXu4H19ynwFrhJPI8EONhr6bqpG5oyMgIcXABw0uLePifattj7G6abnJ443H+2VVVTqirlk+rF2Y+V9r+8qNltUskLoKfqwAA+UknmQPgUtrMDR6V2x6j7P6dhJhcvsA6jxT3kB7vFRO0AUkh7Z71X0fsEg3UbfNCddRsddp7jZE32cTomPNiPFOUch28UY5P4kc66YH2ka47XsUryAFA9wI0Kjzc+rx2J43RNJ3Bdc2t6rFVqjqXR5w94OxHBPnhYWBxedTsBqVTnAb2RcN77XXK+3wLNXRkcbpqkRQDM47Am10SMkgkyyNcxwOzhsmsFiTulLS+wW/HrbO+2lQ1dS8mkjAc2dpjA5X4r0fCIPJsLpoc2bIwC9rLyqKd9HMx8btRsV6pgxLsIpSb3MYOu6zjvelsml1CELbAQhCKEiEKAQhCAQhCAQhCChiQu6Lwd+ixaP9pk/iEe9bWIntxeDv0WLSj59x/wA53uK55e28fSZjbxyDvTAxSyNIjnt6FnAuvuVJjt0jpcDOWGoOmljqe4rR65zchcNDYG2u6xuj7rU9ZmOlhx12K1WBjooze+1jtx5LU6cc/a5mA4pQQQqYcQJC9xy35D4qxEQ9jXDUW0VSXaBn0kX43+9YsnnyfxitkXE0P43rn6xzmyS5SR88VdbENWP68T3hLWdI4sIk6qKLr5ra3Ng1VZpXCre9xc4NGa197Bc3UVDqype9/nH2qeOq1b06eh6VmrrWippRGHdkvY64HitueuhhrBTPkjYcuZzpHhoHIC+5XC01JJI8RsFrC7i46NHMrWioHYhUmTrHimjOUOO7vBT3dRdOhxEf+2z66f8A+rlFStPyfCf3AmytbHg88TNGMGUAm/1XKCCeUUcTQ7QMHAclrwtuiVLF9KVdYsmKaTrDr7FcbUScx6lJx1u1oDZKFSFTJzHqSiql/d9SfjqbaMQ7bfEKnANHfjd7ynU9S90rGkN1cBt3og2d+N3vUuNntKc5NG6c8Jo3UROfo+agKsHzOSruKiETSlTSgFFV1MdHAZZTpsBzKlJDWOe7QNFyuOxPFpKwlwblZfRvJFiao6TV4qA6GONsY/uy29/E7+pdFhlezEqJs7G5HbOZe9iuFhmLJQXONuOq6vovPG+OeEMDZA7Nm+0CqabC5DpLWObVVFMw2b1znO79dF2EhZG0vkcGNG5K8/xWobWV8shb1Ze4kgpJ9p96ZZJJ7133ReapmwoeUnOGutG/iR3+BXGyRtaGgG4HALvMFj6nB6ZhjLDluQeNzv6Ut21cdLZKLpCgKIVCS6FAqjniE8To3aXG4NrJ6wsf6Q/J0hpqZgfUWu5zh2W395TWzemHikHUTtDs7rC13G+tytvBMVoYsOjhlmjgkF9HdkHvvsuTlr6iaNwnf1hc7NmeTcf8KrkfK+wBce7krMWss9vTmSMlY18b2va4XBabgok0ice5eawVFRRytfFI+N7Dp3ehdtQYvHiWFyP0bMwDOweO47ldaYZMfAq7F5qzo5WADtexXIp48vnewrNldYTEevMcT4wzLEbkH6xPP1LHmkzyHY8StWvmDqYhkfWkkdnULNqacCodFTtzsbYh/B1xdJiXPUaskzPk+mDGNka4AAH7X83WDiUBdKAA0OvY5VdEb4Y7OeQ0G9r6XVdkjW1Ylm7TGnM4dyvjYkzmU1XQ4fG6LD6eN/nNYLqyqsOIUs7bxzNd3WNx4hSeURfb9hU1WkhOiYmmeL7YTeuj+231pqm0qLpglj+2z1oMsf3jPzBNUSBWKPWYeCpiWP7xn5grVDLH130jNvtBNULVn+su9HuVmm+hYqVVKzyl/bb6wr1O5phZ2m7c01dp9MnGXXrSOTR8VnFX8ZP/ALg/wb7gs8nVZRj4ju38bv0VFxVzEjq38TveqJ2XWenOuy6Ij/2g99T+jV10X0bfBcp0UbbBYjzmcf59S6uL6NvgpPbV9HoQhaYIhCEAhCEGghCF0ZCEIQCEIQcr03dlFF/r/wC1crI43EgNiePeuo6c/wDwf/yf9q5Qn5u3Io1jenUYZUeU4VqbvYQHJ9bI2KicwNJc9t9Nz/wsTCax1OHANzB4sRe3grcmJskzse1pyj7Is4+lcco6612yXO3LgMt9AOJWlgUgpsUgvr1jgHDks90nXPMsgAPADYeCu0Mck0zHht4w4Zn5g2w46lCYb9PSkFYP9J6QNIjjkkINgPtcvSVqYfXxYjSieG9r2IO4PJac7LPaaW2hO3ghmtyARoNCnEFxGiR5y8LnQe1RGNiw+dZ/q96t4pSPrY2xteAHNcNRcZiND6NVXxcdtn+r3rI6Q9J5aSoNNSsaHR7udrqgr1uAvoGGV/zlwCSNQCOC55s2k7CdOA5KaHHayWtZ5RUSPie4BzHO0sfgnVtEJawdTdheQ0i25JsFn1W/cVamEtiLjx2uVTYe2rVXGIZ5GB3WBhtm56qlms8m1uNlZOm5d3a3UEFreeUez/yiE/1Uj9/9FG+wqZI76ai/oToD8xIORH6p9GeW+XaOp1hclYMzGnuSTG8bvBJTOvCL8NFPp6P9+klSP6gf3XjiqAV+exopbcMpWeCtY+ni5JrOpoJ3wZ8h84WN03djRfewTLpodZwN+N1dEzsmloSB5DDcEa+KCzrCS3Ui5t3DUqtmOYm/aVmgrDT1TZJG5mC4IAHEe1anrTNtt3WjSEOkjtwbqtIBZ9BGG1TmMJc0XDSdyOH6LRFlyjdVcVqOrp2xRhokdu4b25J9ZIwMiYzM97NmgaA8zzVKY9ZibGcM4GvitusqYMIoRJFK2SsnObKNQPHwUs03x4zPLd+nPVHWNiqC89tzgDc31VSF5LXR+kK1VSE0Ac9xL3y3J56f8rPhdaW/Bak6bt8eVbZTtfPI4mwMTnZrX1CqvfkbI0EHhutChmdFV05YwOc9xZYm2/FOfh1GA99pTEBcuLgCNzbQW1tZaxx3GOb9ufTFaezqm8TyWrPh8QijeM7OsAII1aO7n7VlyNfG/q36WP8AJWrNOLS6PU8VRiWWZge0NJsdl1r3BjQGgBo0sFyOAVDKevLpHENLCNASugnxOlDSM5JtcDKdfYs1WHWQubYhxJBs4aBNNo3nMXZ+NxdT00hqM7pSCH30PDfZQGNz5BmdYRHcix34rKo2t66RpY/stNyNrBOc1ss4+sGg6KxNE2GK4N3/AFiCBbuUDHfOudYAZTxBQntWieCy+jdTonOewixKp3s4+KmqKgTBlmluUWN3X4Aaady6zJixNE+N0zA6zuBWxT2j7LRYDkudheGSscdgQStsyhkjw42N7hYt7anpcm7YbduYbEWvZUoGxMq3k27uXrUkspbRvLTrZPf87TwVDG2sLOA4XWa1JtXlmsHMafXxVJ0z2yAl2h5ap1QbvJ79lGHAXvYnvWoiYTHfMCOR4rZwivdUwyNkN3xceYXNOIvpoOSu4TIWPnsdTHl9ZCsnZJutmpeDBDc3u4vty1/4CiZmIJOysy0/Xup4mkNFreoXVMyFwHuW97fovhamNxOdsnO3BvwCZYht05580/uhV677Je6iYe3KO8H2J9xzUDD/AFiQcwFK553VifYKKU9nwKeSon6tcqnN1iaBndrso5jsBYBSk5W2CjYQ2oZcZgNSCsvJz3WC7TGmlzCSMuy+a7MQRfw3VOvoWsv1LnOHna8u74KSN7I5XEua0O9W6fJLdo37DrX7jt+vrXXDHG4dvzXPlljy9emQ1pN7J+YMYAQMx0Tpntic6219goi7MbrlJbdO/WtrNBTPq6gMa1ji0ZiH7Gy9PwjP8l03WEF+TUg3C4TAIclLNUuNs5yN8Bv+nqXeYYb4dAf3OKX2n0toQhAJEIUAhCEAhCEAhCRAIQhBQxH6aDwd+iyKYdou/wA93uK18RHz0Hg79Fl04+bB5zOPvXPL26Y+lqUfMyfhcskBbUzfmX/gPuWOAmFdNNbABc1bdbFg234rajjjjaxuY2AHnDv8O9ZOAt/q9Y4Eh1gARvsVrB8fzQGt9u/X/lXLKT245+zHRskfLZ3cRqrNOzJE0cmgKuZGF0haNRoTtxVmEgsBG1lzwz8rqMyIB9ND+J656sBL5Tw68roxl62MO3u7KudrHhkcrj5onJJ9C74+xQDXPxHIyPrC/s5TxuFRPR57Km4qYiASCRe48VfwfEYy+ukY1xmbEXMceHd7vUirqXCjMcLtH66cVjPPt0xx2pTEHLRUjfONieLjzK3oYhTU0cQ1yC11i4feCQy6GQ73Gy3dJIGS57B3dseS3xaTM2U3wqp8f+0qnCf6rH+Ae5XJLfJdRY31/wC0qlF+zx/gHuXXH+VZnokfnlWmqpH55VlqRtKEqYE4LQsU308f4h71PD9b8R96r037RF+Me9W6bzz+I+9cOX3EDhYm6YpXuzuKjcCN1zBmeRZMslubWTUAUlkqVo1QUMWxSLDIBmaJJJLhrL8OZ7lxFRL1jrhjW34N2C38cw6WWtfO9982w5DgufmjySEDgrNJUJV7B8Qkoa+N7Q05uwcxsLKiUwrWmdukxrFDLNqMwPmtB0tzXNvJmmdcBrnagBaOGTOEwk6t8haLEtbfKOarYjOJ6wOYzIGniLFauW+mZh49tnAMA8shgrZpmmLMbx2N9CRv6F171j9FHh2FvFxpKdBwFh+t1sOC5Ze3SXcRlASFA3UUpSJSm3QObqQF5rWzmrxGol1Ikc5wvyvp7F6M+QRRue42AF7rhMUeyqrpX00LWhrS5xaLac0l7XXW2Y7RPp5zTSiRovpYi6icHX10THErbCVzZaudz2sIBIzGxs3vJWtBQ/J0jZRKX3BBy6A/FVqfEQylbHlEYa0i4Fs3pRO6rp+rdLE9kcjbtcb2cO7gsXbrjMddrDTorDD2QqFPLnB7lbYeyukSrz2gU+UmxOl+V0rY2xta0Ny2HqUjRqwWzA6klUq+ZwuGm1uR1XRwV5ZeskkI17WUDuCo1A7DgQpqSUNke0tL3O2AKKlpJDSNe7b0c1itRkhzmOuHEEcVtYbWuniLJDd7OPMLGncTK69r34KzhcmWoy8XKNRuZkXTUXVbOujMm3SFU2kBVmiPzp8FTBVyg1kPgtQNqD/WH+KvQC8LPwrOn+nf4rTpx8wz8K1Iipi7r4hJ3WHsVAu1VnFHXxCf8ZVK+q8d9tMjET860eJ9pVQnRWK43mb+H9Sq66z05122Ai3Rym73u95XT0f7LH4Lm8FGXo7SD94+9y6Sj/ZY/wAKT0t9J0iEIyEIQgEIQg0EIQujIQhCAQhCDkunf/wf/wAn/auXhb1ryziQbDmV0/Tz/wCD/wDk/wC1crCwyvytNja6ixNTNu17s9sova2q6WkdTuoGVVRLHEx+l363cNwBsuVvLE0gEta8a67qaOQvphETfKSWjle1/cFK3ju3ToJoKSpjDx1MocdC1tnHnrz9Syy90NRGOr6tr2FuV27RmIF/YqdPUPhe3Lq297cFoTzRlhmccxjvw3uB7rFTb18d/HuoorR1V3OZ2DmsTb+dVqNxOrpmyeSTAtvnFi1wHiBfv9i5WaUueTxO6jErhsUebPk8rbp6v8ptDAerJ03uNVG7FhfSL/qXO9GsUfJSOjmiZKY7ZXvFz4e5dBHUSPHYpm/6WrLmq1dT5SWnJly3vrdc50xw2aOq8tYwugmAJcNbG2xXZAVJ+o1g5k2VPEZ2sjdSzZXCRhLyRdob8d/Umx5xT07pHsydongtSprHRyXBPze7u8ckT9VBGGxMymQWJ5C6rxhk9Td/aD3G4vwU23Ju6UpJNDrq7fuVe/aTngtkc07tNky/aVX0sg3e9/LK7dSQWzSMHFtwoqKN81QI2NLnuIAA14hKZRDUlrQCWHQ33Cn/AAZ+pkWb6N3gVDSOGVwPO6nnAzEt806jwVSlNpCDxCfTvcv3Y1aeb0s47h71nhaE/Yo3n7Tg39VnhXF5uX+dKjLcE8NklytOroo4cMjljkz31KtumJreqoxU5fE99yXAgMA4lR5Sx5a8FrgbEEWIW3hcTHUzXFt3A3Cr4vAz6dubPezuSzMu9N+PW13C4HRuABaZHZQ0E6doAi/rVGqrq2CpkiLxGWG1sg/VS4bMSxouM+xJIvYWtufR6US4eyqxB+eV5c9rpHPFnC4O2/xRfcLR3fiUbnm5zZj32F/0T5mgz6gXsSo6Ij5ZAN7doD8pCdO4eUOvoA23tWcvb3fC1rLaviRtT0zLb53H1gfoqrI2CmdOZW52usI+Y5qTE33qmxjaKMN9O596pkHIXcFuenizu87Wlg0ufGKdtrAZgCOHZIunVUt6Z5c43Ita1gdd1Bgh/wDdqa1h2wDfvNv1U9cGmIR5wXNaBcG9+Ps29C6Y+nPK23dT1xIwuMt0tYLMrbPgaRY9q9wPX+i1mZZsMa0kAAgFx2F//KyBbqSHa5XeK1kEwr9rt+6Vq1je20Mbc9VoP9SyKPsYi1rTpcj0arbmd/WY/wCF+q432IaYtpJ4TfQcvUpDV03ym2fsiwOh1GbgT/PBQEOfKGstmJ1PL+f0U3kM4jziTsX2yaX9aeO25lJ1VSqqBV1hlDtLW8UykYHVjmHQOaQe5RTsMT330PMc01kphzvv2smh7019J97U3tyvcCdQSExOc4ucXHUk3Kbb2rTIK0q0kSx2zA9WM2vFUIonSus1pPOwurs/WEh0gIJ5hStTG62BNM6J0ZeS0i1itWhewmSGV1mm2pOl/wCbLKj3WhHG14bnDhodrga+8qWbSZaZ87iCRxuq9yVt1eFOljM1O2RwGhzbnTcLFkjdG6zgQe9P+Fv9mErTwiASFoJ+mlDPAfyVmtYZHho0ubXOwW6xjaMx9S1z8tyCdjfiumM36a4532vTzMZWvfHdxcHNaPs3vZVI8sY11IUTJXyTnrNNAPerFgdMui146foPhTeFyhjpM2nBLKQMtzfsjRKY79ySVwY625tZHrpgJOwsFA0/1p/gp89xsq0Z/rLj6FK4cnuJ3JjgMrrHWxSuNimnUHwV+05v4VEL2TYxmmdyA4cUhecuUJkU745HlptfRZ1v0+f8jOTGFqBdoGzc978dlO9w6pxeOzcXcQQAeHoUHW3LnPF26H0qVlTHLA6Nzfnm3cCRcObbVtvRdYuVx6fM5JMstqk8Lw4mUEOdqAmiN1vNcpwTPO3iDrdW2xD7R9STKsWSNCikAwmPLKyIRjtXju4m67TB358KpnZs12b2t7FwbI2shkc6TK1upvy7u9d1gZvg1ISLfNjRWMr6RCFQIQhAIQhAIQkQKkQhAIQhBSr/AKaD/V+iyqb9lYeUh95WrX/SQ+n9Fn0DM9OG/vE+1c83TFccLxEc2lY4YbK5X4jHSMc06vva3Jc75ZLU1TGRTmAONrudoPUphK3c5HYYHYU9Szcm2noKuiH6HtFnV6kXBvquWwvE5e1FI0ZzyJbm9RV2StnLcoYweILv/sSmWMt7Z8Ll3G5kYDJmkADzffZK6tipYC6SVpDG3OupXOmoqC22e34QB7lUxCWY0jg+VxvYb96Y4THuRPx0lb0vqTMDTRMjawmxcLk+KsU/SaOrw+eOejY14bYlvmm+noKyKqiENRJCxjSGDc8VBUOEEIp47c3kcXf8LVynonHfbf6PU7GUElTYF8jiwk8AP/KgmoWGQSDTXWwVjo410bJoPO7AdY87/wDKsVNmNc0EXPnEbD4lSxGBU1vUyODQC6+pPBWMIx5nXiGohDg/QAHQnhoVm1EPW1dRqQ0ahVYoAHB/a3t4LUsTVdpV1jZKWSFlIYw4Ha29rc1Ric9sbGluwAWyyngdG0vaMxAuLkap3klLyH5j8V1mUgxo75tlZatAUtKDo0es/FPFJT6bj0q+cXbPCer/AJFB9p3oKQUcJPnP9Y+CvnE2r02k8f4h71M6ZlNCZJSQ177ZhsLninGgiIPaksdNx8E00xZEI43NLRqBIwO+C5Z2U2nLS1jXc0wkndQXrwQ0OpsvfCf/ANSSSaojmiiMlOXS3y2gdbTf665iYhNIWdV4tUU1VJB1ULzGGkuDXAG9u/vUoxCfjBGfX8VdbWSrdk5oVL5Qk407T/qKBiT/APDN/OVfGmqpYtOGzvjJJda+g0A8Vh11OOqDgO0ugxJzKyOPrm9UNiWm5AN/gsrEHN64tYeyNAuXquutztjU8Jvci5OllDUw5HutsCtEnI4FpsRyUE7QIi46re+2LjNGYa9rI5bEFx0te1gmVLHyWLW3I4HdQ00fWTBuYC3NarYC3Vzr+hb8LbuMfkknjV3obUsiNYypeyC+TL1jg2/nXtf0etdM+ogyZuviy884suKkEDjxZ3hSw00bYnPEj3u5NaL+9ZzxynZh411HllKZAwVEZJNhZ36qwAuIfd+zrAHS7feF0EOOU8cbGFpGUAbH4rMlbyknprOCas847THgfUfgm/LdP/IPwV0wq9JKoxwthYRcgk6rAgkgpcOqxKC2pqIwIw4W7FxqO/4K9iU8M+JU8ru3EX62PDS496yekNQ+qxZ8lmltgGW5KYxvPqSKDj6E1rQ65OwSEkbtOimYAaccN7rrI5IyLacOS6plfFiHRotLW9ZAWtc23doQuUJ0U1HO6ORzAezIMpHNLCLzABo0W8FpOoJWSCIAOdexIcLd/G/sWYXNYO0QPFaTMQNQ9hc1rzsSDv8AoFm7+nbHX2uGGQaNymzd77W3WTOx7nOL3DNyGwSVRqZXWcWmNp4E7qo4yNFi6570ly+3PKY76KIHZutDhoePLwTqp+cix9SryzvLted7DRQSTuZbS4K1tlFJZtTci4zXIWtHFGydj2Ma0HkFjOJfmd6VqCX+qxSb7XXOumDQuhNBuluuoVF0iUbqqcBz0Qys6pxMZ7r6KtM/M4MGx1uqk5ygm4t/Oy53K/Quy14zXDu0dSTZWKfF6hou5jXRssNNP52WA43BaTYnYBWYWmMxRkntHMQs7sJqtOepZVTySsPnG9lHfVZLJSya7TotLNdmbuus6Vk1Z+dH4QoU6ofmlva2g0Pgmt1K6T0513mFi2A0Q5i/vXQ0n7LH4Ln6Hs4Ph4/yyugpP2WPwVn8VqZCEKMhCEIBCEINBCELoyEIQgEIQg5Hp35+H+Mg/wDquabGIieZ9gXSdPb/ANQt/mf9q5iOXMy0hAy8VjJrE6oc3qRbgUULXSmVjW5jkJ22UtBStxSvipWydW1x1ceQ5LqZaCGhpMjB1cTNmg3c48zz9iT01LrLbjWkteC7ccOStV7wYAGCwJ9avV9AwjrnNyA2tY9ohZlbLE2JrI3B5tuOCy7Zcn7dM5xu4lLHq8X1CYTyQwkOHFaeeOl6P1UlNLIY3ANIGa+++llry4xUMc7tudkIdvuCuTZJkba4yO47ELrqCnosUba80crwRpZzdD4C2yy6Z4akqucUl80m4Zdm+7XKrV1cslSyOTUNjs3lcf8AGi2ZujDu1kqRrbdvJVpuj8/XNc58LrPzDM4g25LNrEjkqt7y7JqAL2Cmp6Ka41MZtmHNaeJYLVRxibqnOcR2g0XDdTy7lCypldGwxw9a86G4I18U3NH2lp+iktaTUvqWMZIcwDW3P6LSp+iOHQ2MvW1DuIc7KPZ8Vh1D8ZifmYycNte4Byj9FdoY+lMwJDJrf5gDPfZcc8OTL1XSZT7dFHQUlO1rIaWKMPdY2YNRYrzzGYOoxSZjdAHED1rry3Faaso4a6shaZi4MLWh1tON/GywOkjTHUkSOjMpcScpGo4ce72pxY5Y3u7LcbKoQNMlHmcbBj8o9V1SiBE4G2tk6ObK3ITYA3UbX5ZM1l6Cakna3iDXMgha62pLtFRupppusjAJvy12UF0npjOapbrRfJ/7Oy+pJI96z2Nc/wA0enYLVjpCcPaJL9lwIHp/5SuWXVi/SkRUEQHnW2WViU4ecmuYHXXZatg9rQBrssjGKc0uIzx2IaHki/LcLnh3Xoy6i3hcANGJGOcH5jsVI8PbVtcHZ3GF9g8A6g3/AFum4I8eQybgh9z6gp8rnStkjIDmtc0E8L2/n0pb2k9KLg+DE+uzucWEOJPE8fQrtRGYKmomlAEcZuQ7c2vpbvuFnnro5nve5xc1wJdvqFXq6p8rXNJuHc7rVm9N8Wcwl3fZjZnhslWS10hkANxe97k+G3tSyvdUx9kFzidgNUCH/wBqfJ/mD+feo6RvWyEAkAC+nNacsMvc/tNhkohqHSEasZmA7wQf0Vt73GN7XBo1ub772sPVyTDG1pc54s9wJsPw29pIVTrgQ0fWB1v+q3jWcuumlh8v9TkDtmgOtztv+iaxrGyGz3WBsQFFQO6uqkhe5o85pPBNjkDpA4X10N+a1e3TC/SrRXfiLb7gk+xbdQP6xH/BHvXP5+qrS5p8166CocBUMPAQ/qudc0FPmNZxO9x3LVMMzYznaQOFtvYsGkqQypJDwx9739IWtUYs15zMlAAY4BjnaX5+v+Qr9JcZb2pY3LFUVzDC2wDBcBpbrc8+6yyakdglXZJevqLlwLsgzWN9VXrG/MOUVQOqkdGTKxg3NgEkDc0zR6VYYP8A3CIjWzgT60J7a9FBBFC1l9Du7n3pK2JmRzWG4Go0sq7ZJqh7jFI6Ntyba5W+rgpHyZIyHuzDzbgarprT6ePyOK4+GlBgJcANzoAF0MNLmnLyAKcZi5zrW5+4gegKlDhUYGaeQm481h/VRz1E0B8lc93V/VF9COC5Sy9PHlwZ4fvvpeixAx1LXRRAR3tlvcnw5eClqoBKesLN+5YzZOyNdVG6qqGuymV45G6lwlqedOxCPK7LoGjcd61a5klPSxsdo5oa11udgqGDQeU4pC1/aDpMzgdb21/RdHi9A6plY1ptmdqeQ5rWHJOPLTWH9sCNp6077WurWoAvZTV0vVZKYWyt1AVV2h10XWZ+fb7nw8pOPVPDszw3mU2R4zmzQT4IiPaLuQTSTzVr13sjnEjayqRO+cc795WJX2jJVWEdn0rF9vLy398i3YFJYDxSZuyCgXOuVV1y7mlXLZx5KAEh21+5W5AA835XsloQYp7uGhbYFT12+P8AI+ogFOKgZWOs47KOK8Ezc1szXAWPBXnRuhqmPAs1z9EuM0ps2doseNlPOWvDnhvtm004gcGvuLaHRajXA68FhzzdY8WHmtDb87cVr0xJhYXb2CzZpzXcocwX4G4Xc4MAMIpQNurC87rqh0EcL2/bv4heiYOb4TTEfYViVdQhCoEIQgEIQgEiEIBCEIBCEIKGJymIwkC+p/RYVdXT4fSMEBDXOce0QD7/ABW7iYuIvT+i53HgDDEwZbkk3PALH27a1htl1dQ6oa1znOccouXG5J4lVhGdCFYlZAI2Na5+a3aPD0JjXMGl3eNl0/6cZJvtLTvdE9jw6zmG4vsuijcZIWPIALgDYLDpKCerbnjLAy9rk/ot1rTHE1hOYtFr2ssPVxzo0hMIY7SQ2ZxTyVXqfoi69rf+P1TK6x23Ju6Uq0B88xBLjawCpU8flFQM2w1JPFSzzkxNyaG3bPG6iicWOuQRbVccN+63ySa1HU4PCY6WWYsF5HWaXch/PsUNT2dS7M87ACwC0Hvb1EbYvMyjKL8LLKnIaXSSHK0Lpa8cm6qVELeqdKGtEhNhrbNzWbC6MTNE+ZjM2osn1cz5XXOgOw5BRxudcdq45HVZldrhY3pJqBjQ58kOuump9Sh8rw0/3jPyH4K9hmBUtdQRSVET82tnB/fyVv8AojQbiSUeDh8F0vLl/S4/h1+7bKjlopPMkZ6dPep+pZw28Vbd0SpC6zaiYeo/orUWACCFsbJyQ3YuGq1hyzL3GeScc/hWV1TeZ9aOpbzPrWo7CJG7ystzKoVZpKS+asjeRuGG5vyst+eLlEYhts93rKcGOH94/wDMVHTTiqDnxsIjBtdx1J8FNYrUkvagdYNppB/qKcOuP/yJfzlIqmLymHDJCCQXdnTdTKSTYdWwARumLrvJaC4ncXCsRZHtBa9pvyK4ry2eJskUcrmxvFi0bFS0E0tLMyofpG03LSfOHgucuqzt2ZiR1SoU/SChqZ2xDrGFxsC8AD3p+K4mKEiONmeUtzdwW9xran0jldA6IDW4Btz3VWGVta1z22Fm3LAPN10147KhiGJyYjIx1QAwNFvm7+4lVm9ZTyHK8gOGhbs4fz7lx8dnn2tSvvIGs1cTYAJKzMynLJGFr7jQpMK7WIxknRtyT6CkxZwfO5442A5qzFm57UmNOUOG61mTXgu513bLKGY07nAgBpA143vt6vaoiCBuV0xy8XHLHbRebpYah0BdbVrtDY2KzmzPYd7jkp2yh7bj0hXcprTWkqGSPEthldxHPvCmEIc0OGoKxA7hwViLEDSAOIzNvYi/BTWm8cmoIQOCoVNXklyRsaW/aOt1JU4hFVGOGmdcO7Tzy7lnGYTSvYxtgGnXms2us7ujcxcOyba624qKpk6wNDhdzL9rmhji0mxtxUcx0JWXbObxV3m9z6FOxwIa0cW/oVUJ0KkicbAjcLUeQSeaU6Jt7P4cFG4kt8QtbBqeOsp5WmQNkjsGsI3GuqmV1Fk2zJi5ziXEkpkEr4JQ9hIIV6Smc+R7NGvbpY7etZ7rg2tY96zK1ZW9LWsMTXFjmseM1/eqEtY3XKwnxK0GYZPU4VTytdnLIiWxjfzidPQfYsaZhaLnir5bTx0f5QHnKI+0e9RVLXNc3MNwotip6w3Edzra6bEGmlr991qRw2o2NNhcX1KyeK2Khtwxx2ewOspVxSCriY0AuuQOCmjkbK0OYbhYcosVfwjMes5aLUqtAkDc28USMkEJczKbtLhY6kcVn4kXNl42tor8REVJTOdqXxag+JKznn101jN1X6lzGEzcO/gq0jjG62UHwWhmFTA9gN3bDwJVVlJIwjPoR/P6rnMv7XLFFFAM4e86ngOCbUutUFw4Cw9StVeSnaAw3c5ug8VRLc8pAO2/ik7T0hGrwtCN39UcTwafcs4+eFNJIWxixOy2yqyaO15BLGNLoMhO+oSgjhstMO7pzbDqEcov0C6Cj/ZI/wAK5uJ1qSjb/kg+wLo6L9ji/Ck/i3U6EIRgIQhAIQhBoIQhdGQhCEAhCEHJ9O4y5lG4Hzc+n5VyLYgYXPc61tl2XTGc01ThsgY2QAyXa7Y+boVXxpuHOwF89NTMD5GtLS1gBbqL7BYyulxm3J01TLSzsmgdlkYbtdyW9RY7LV0ssFUXSzjtNeBqRxB+K5m62+izaZ1bK2YEyGP5sHbv/nxS1Z7ac2QuDXvyxtGrrXs0Df8AnmsCpcKt94oDd7uyGtO3Ad66SrpqUQTCSrDcwA0AcRryBKyoIjQSOmLKiR5FmvMRAaO4cFjzjdxqjJgsrBlzDrB5zeAPJQR009LPG/sZg64BO9lqVFY5lKepZIZX6asIy9+qgoH1LKZ7HQSkgExuDC7Xlop5HitspvKyPKcjc3aOQWLe4LsMNmooaSmjpyS9rPNa3O705dvSuJc6V0BbMx0R4ktOoV+gxupoaYCKd5ba7WujzD08lZdl3XYmWtde9K0N5mQA+rX3qq6GrqSGSuc0f5IaB6SST6gFhM6Y1F7SiE+EZH6qzT9MmEPe+kJa3UljtfUlkqasXHUccDzeJt+byST6TqmxMzzMjB05AqpN0qwureCS9n42/C6WHGKCN7ahtREGt3P/ABuvLlhqu0u4sVDGNOnA67KF0uUERZmg8ePrWXifSWhMjjTtfISdPqj4rDqukNXMC1jhE3kzf1rXhlfR5Yz22MdOlO8F1+0LkkngsTpBJBJiDvJvow0ce5QU1RJNK4yPc4kX1KhqxaY9+q78eOvbzZZfvukUTGvDsxNwNEdXra5RF9IO/RW4qZ8mrGG3Ny1XbCY2doG04fdrbl3BKKOVpv1bvS1Sy00sW5BzaAAK/UPcYiWAucRsLXHo3U7M/H6Y0bDd1zYNNjdasBEuHujDtcrrEc1mRQPfK5rxldqTnGq06RrYG5NXAHdK83L6Z8dRO0gtleLajVbPTCACaGdv1mlvqP8AysEXa8tvtcKZ8hl6wOcTo21ze2i1ce5Y6TLrSbBZMoqI/tNDvV/5WjEdlk4RHPNXCGmjdI94IygLom4TV9Z1bWMc69jYmwK55Y7rUy0wqyMPqpidACSsyUa3XTYnhMkUb3MkbJK7VzW308L7rmJbtcQd1rH0ZT7aUr3U+FQt0IdbQjncqCGVgF4RlJ3tunVr3TRxxtFmxjW+yKeJkdG5xbeVxFidgPimuk4cbUoiLOtllGdgDLek3t7Cox5K6tcSyMwkaAhwbfwBB9qsFz5qQMZwN7cyunxLCsMp8OZUup2umja1rXtNg4jjbYrP5PHqulw325CSNvlBGrWuPD7P/hI+VsdQcrOyH73XSU3Rx00FPV1VRlZM9pDGN1sTzW7H0fw2FjgKYOJFnOdck+kn3JeaSJMbvp5jPcyl1iM2uq2KuuM2R7nXd1DW7Wud/eV1bIKSKubh+JQR5nD5ioexrhKORuPO9/pVuXAMLmdkfTsLrfZLdP8ATZZvNJ7ieDgMPjL6guu0ZBfVwG/iVYxJpEcZOoLrGxuuuf0Tw836tpj55Hn9SVTrOitLHEXuqZI2N1LnkH9ApObE8K5akjOR7sptoAkqReB9+SkljETnMppHyR30cdL+hV6iSTqHB5dY8Cu07YVaT9ob6UVDj17raW0SU5LZQQdghwMszibDmeSo1KSoyNDXyBoJBbYA312I3UtfUMMLmMyOLtbkdoLL61p0y8ealjc1zhfNfvXTct2rRwyoeQYH6lou09ysVcbZYtR2mm7SsmB5FW3KbG+ULXa7O0HmvPlNXcfV+Pl+Ti8cmYw6kIeA4WKbNeKZzTuCoTNyOq6x83KeN02+iUd8Xc47Rxk+4LoauYNe4jVzufALL6MU5gw+WskFnT6MH7o+J9ykqJQA5xcvNn3k7YdRl1b+sxIv4BoHtKrTTvLjFELhp848Eubrp5CDpoLp+QDRpsOAXr4o9XJv8WNh8T7Q3J1cUocoZm7N+q3RLHZrS4nsjmFuzU29eHyv3zjMq33aG802MWYFE5/Wyk7clONAsNS+eVyPjduOSkzqsHZZL8OKdIXZiA4AcNNSrO+msuf8eO6Sq1juN9lHBUPIyHcDQ81IQXwObckjmqmUg5trKXfp8/n/AH6zjfbkmp2FwuRYp1aWPpMuWwIy2UNM+9O3Xgo6mVzW5tw3Wy819vNfSj5NBCc7WAHhrdWG3LczdB7UpZmhMxbYNO172uoet4EaLe3n0SYtkAEgzW2uvRcAN8Do/wCGF5pO4Bek9HNcAov4QW8UrSQhC0yEIQgEiEIBCEIBCEIBCEiCliR0j9P6LlcbkzVIZ9Vg9q6rEdo/SuWxylcKhskYcRINeV1n7drv8fTJc65QwXPOyWNujrjXv4J7Whp0W9uMjQw2skg6wAB7dCWk2XUQYXLUQsl6xrWvAcBvuuRgA8/7PAcVuUvSOengbGQx4boCQb2XO2bejHy8emocDlt9M31KniWESwUUjy8OAGtggdKX5M3VMceIAI/VQzdJvLYzTGmsJezfl3qZXcMbn5Tbmywl4aAS4m1lamLaG4yNe4budqPQOSSSOVkvW9W8WN7gGyWopHSU4f1hGf6rhrosYduvNuejWYzUtaOsDXt4NItZE+I9dGCI2NdxvqPQqEsZaCbi19FE4kWC7alePysW2VocQJGNJ52Uzg1sjchBBFysy6uwPvCObTZZzxknTtxZ25arcoXOfRlrHWc1211HIKnXL1p8LqjJNJBTB8T3MdcajkpoK6aojEb5Hut3rhq6275WTLWjHyyg/SyA/iKQyzHeWQ/6ykmlhh1kdc8gdVRmxJ739hrWNGgAC1jhlWMs8J1pe6yZ1gZZCO95TcnFUBiUodc5XDkQrlNVNqOyW5XLXjZ7SZ4301KCojpKF75TYdZoOOwVCo6SPbJ8zDGWj7VyVWxYljYmjbLfuusgrtjbpwzvbrsLxqKvkEL2dVKdhe4ck6TMf5BG5rrZZLEc7/8Ahc7gmuL0ovb5wbLqekFIKmnj+fjiDCSQ82v4LVu4TtydKwOe6ZwuGAH0qKpkLpDrqtB8UUcMmR7WuNrejis8MiY7V5J4WC5y7SzVMDTpzV+WaSSSKc5n9gMN+Y093vVYsc6QBoNufNaeGwAU8kszg1jezc65nchbuUt6axx2rzsEUjWZe076o4JWxNmia6SQx6kAZb319m6s1Mwlka6FpzNsbgXKruqHxU72GOQOcfO/4TGZe2svHWpUMYjo6hr21Gax1syyKhjKp2eOZhfwj1B9o19BVSQOLiRqBw2KrFxDiFpy0uSNLIo4nNItISbi2+W3uKglPaIW1NS+V0cWo60xixtvpxWJOCJHAixvss4ck5Jtvk4rx3V+0d06I2eUxK11ituazdVamTM4NGwTpZsos3f3KrdW1JEscjonZmb2trxVumdkuQL3ZqT3rPupYZjHcXu0ixBWXTC6qw3Um/JI+zmWHgnPdo0ttYi9wogHkEgFR6betKZ0NirEYEdIJxYu6wtIPgCP1UDzmeSrzKcnA3y66S39Frfqq8lUiddd1s9F5GwVxlda72mNhNrB1r3PoCxFpYYXxxtksQ0TNsfEEH3hSzfSzqr1ZKYZXBwa5x0OYXUtFhEIi8pqSHEi7GHipWwU8uIxGou7O7UHawWhOTJcebfVo4eC8fNnePp9Dg45y3tDS4g6jk1jbIy1hfceCo4lEyoo2sp4Tdry6zW802YmOQh40vY9yY68erDdvEcvBZxzvt3y4MdajIjpZGS3ljcA3XUEKGofnmJGw0W054eOHesytpmxkOj2cbWXpx5Jbp4OTgywm1Nb5PX0MbWj5zI2w5WUmH0sFNT9pgdM4EuJ1t3BW6Z7YXtkjDRmb2tFzz5pvTrx/Gyk25yqje2UgsI1WhEPI6NosOtcbkk+xWZ6ySplDi1ziObjb3pHwNlhvLZrGmwy7/8Aha/LNdpj8fK5dIaOn+VZHPlY8MYO2Y3W8BqCP/CdUEvqI2B1mMAbY6EAJ0tT1UIZC8NHJvBTUdI+oaZagGNltHnc94Cz5/ddMvj3G6iif6nVXa7MwaXGx5q3WyNfSRTAEMfw7+SmbDSCRrJ2vlMR82+UHXjzS4hWuq4QwtDWsN2gAC3qCnnjaxeLORjyuLpHSHXIBbvcVHYxsvuTc37+CSYZWMIPZ3/n1JxkbJT5joW6AczzXaPLVe3aCJjpZNaQS5zuWis+R9dG1wkDTbYha3J7JjcvSinbNUk1JLELkZm/abqEyxttstb2zcbPbtm6RUzeUDV0tD+xxfhXNS9mZo+zG0e9dJQG9DD+FWfxXJYQhCjAQhCAQhCDQQhC6MhCEIBCEIOP6fOAFACLg9Z/2rmIsTqYIuqieA3wuV0n/qGbfJ//AOT/ALVxl1m99LD3G5JO+6uYIM+LQMc0uBJ0t3FQUdFU18wjpo8x4kmwHiSu0wHBI8LZI97+sqJG2zAdlvcFzzy1GsZupmwdXYMAaOQbZTBjtswsOaHygHtNt46JplAPnWBXzrK9hxjy6bqPKNeyCe9IZAdrlV58QpqYXnnaD9kan1fFZktvSelqOFr3DsacxZbkVI1kDQersBu5i4WbpYIf2aIE8DJr7Asqsx/EK7SWoeR9kaD1DRe7hxuM7cOS7vTtsWr8HpCWy9VK7YtZ2rfouNr6uColMlPC6OIG7QLW9QAsseSR7ndsm9+KtQvLYRY6XsRzC7JheyywRSvdJHZoOuTgqsoDWAtcCL8CrEh6vtsaACOOvpUDWRvvuDwF9Lq6W4/0QdWGi51Q4tfYNjJtyVygws12JeSxyhg6sOLt+AurOI4TSYfC4sr2yStF+rb2iTfmNh4qOajSxytkzOjytsmV4tI08CEyGska5rS67SbEXU2IC7GHkVJuVyy/lFSFrnzNazzidFfjDaZ3ZGZ3MqLDG3kkcRfK33qdzASbhXKukhrpHucSXuBOuhTjO8tyueSEZe/0JHMFtDYqKY+Xsk7W1UsEge3KeAHtVUDe5uE6jcM8neAVb6cuT0ryttUP/EVKyll1cG6OtZMlP9acDzW5hRnq+qp44BnLgzMQdufoWr6axbXRSijw3CjWSMJqKk2B4hg29Z19SsT1DGymTMYy4WOl9Fdr+rjMcEQtHE0NaByCoyOiY3M9oPioqhK6FxuXted+0236FZtZhkNY8PDssl73aNLcloTVAcTsqktTIAcpaxv7o19aKzKnCahjiGjrI+Jbv6kyoicTaxaALAWtbRaAq3jnbgefhzVOoqs8j3kaWDAOZFyT7Vm9O3DyeMs0rQPLSO9aWI4tLVUkdMbBsY3HHSw/VZcMcs84bEwuJOw2XTx4fSvY3rI4nPFtbED2WXDPkxx9umMtmiP6Rw+S0sHk8sfVSR6FvBpC04+kdDKNZMp72k+4KnLQwS5DlIe1wcDG4C1vFUpujNO7tMnmYf3mE+0Bc5nhkzMcp7blXLh2JwGGeWJzDq20ga4HmL7K9A6NkTI2yOc1rQA4vzErjHdGZRYw1vtAPtIVXEKDEcKhE3lBezNYka29/vWtTLqVPXbu6qsgpKcyzGzOF9z3BcZiOL1GMSvYzsRROADCbc9/UsSaqqqnsyPcR3laWBMB8o7svDxXTDimPdYyz36NZSyBurgO4KlPR1UjrZbgHTtD4rpREO70oMQ5Aru5uXZQTRuDnafhBKjkilzFojeNfsnVdY2IH6pR1I/kIOVFNILEs43UoiyPLtbcLrpjTMO7QVnYrGyKOPK22Zx9iE9sOQmOoNjxuCtyldneANjZw8CsmWmmlAkYw5RxVuGUxMAy9oNLbeOymeO49nxeSY5VPNlqpnDaNulxxRQYEK+rLgXR0rdXu/QE8VPh1C+tnFO11mMF3vOwH83W3V1DKaBtPBoxgtc7nvK45Za6jecmXdJVzxxRtijAbGwZWgcAsOpkfUuLGEAcSUVEzpHHVVBNnt1VI5xA853/ADopjGJrfZ0R6oEcRpbmp6SJk9UC/wCp2jc224KpI+QC80IYBoSwj22UBmfE/M12oXqwy+m+XkvhMY2HGGeTttNPMeWyyp585LGm7Qd+atvFS+izva1jHjQhwJI9eixyXXs26XPfTjhyeHa2y19FNnA0KzvnALhx8EGR7QDe44qbejH5ci8XA3U1G19S/q2Na5zRftHgsxsw+sParFPM1kgdc5SLGx1Vl1dpnzec02jRPax2eaEEDRjdyse4OYNFzewHNXabqnStMd3vvcZnfFWo8MbBNDNq55mB02A1Nh7FnPlkrnjnlMfGqlI5wJY7Qg2IU8+oAO3FMrIOprpCLgOOYelIS3KNybrhvfbMWYwH0U4aCRaw7ysl4kbHmLXBu17LVY8eTlo0sb6KOsjDaTrC5uVwItxPerL2Z4y+mM95O69Q6N//ALfov4QXlEl2usvVujP/AO3aH+EF2xebJqIQhaZCRCEAhCEAhCEAhCRAIQhBRxOCKcRtlBNr21I5clnmOKMkNBs0aak29ZVjHa/yEQHqw/Pm3NrbLGlxAT0okAs9znAi/INt7/YvPnjd7ejisvSnViPMbdi/Em91SfHINRYjndSykhzgeBSMADtNPcuuN6TLDvopeYm9km3HvSiqNrEN7zlF/WnNYyQhkjsrQdSBchXqSHAmuPX1NU7/APGG/FNSnncFE1j3WA0DRYACwStnnIc9jX2PLguow+r6O0jXNilAvuXtNyrcuOYTHEWxVLB3Bh+CnhD81cfH5W9zcschPAkEAK5NHUGlc+Y9sbWN9N1PU4zE5xIy25u0Hq39irNxITktY2420FlnV31DLKXu1mVDhJCHu0JNm+AVJ7ruPJXa+CRoGVlmDgFnkLti4ZF3V6maOp77qkxtyrreywC/es5+nXhn7tp58pprPJyi17elR0D2unOTTgAfDdNnmjNK8ZwXaG291FA7JmcNNL3WOOddunNlPI2sj6sBxeHEnUKmSnP830pmtl2ea++hdXcOcfKGN1N9LBUh5wup4y6JwexxaRyWcmsfe2litPOIY5DG7JqNR7fasVy05KCsjizyuDASGta94DifBQPk66RwkjjZI/tXYLD1KTqLf3XZlDHaTrXaNZqe/uT6uqfUSZ3nTu2CVzckOW+tyfYqbjorO2b10RzjzUZN0pOiaNVUTxPc5mXc30C2qKIdS18zc0TNGsGtzxOm/wDPpy6FjQc7m3y3K3hYQmI2JYDfKblSXGXtc/KY9InTwNZmvYDgFCKpsjtGvIaL8FXljkdUOYReQm1gr1FF5LUZJSyVj4ybDUArplenLHFXqacyQCR0fZfs5ZUjGySPY9oa7gWi3BdDUP6mjjjc4dsgEnhpsueqT/W3FhF76HwS2ZRcZZdNhk9IyCMdfO5waG6ZRaw8DoseuIdUuc3UHXUWuoHPeztFrmtOoNls4PIyXDaoWzFj2m5GuoPwXn6x9PTbc9TJjMp5JDtYd6hqWmGQsBvbiteTzlk1xvUuVxytTLCSK90l0XSXW3MISXSqDc6NPj8pfFKwFzhdpPuW1i7QMJqMgtoDp4hchSzmnmjlYe2x17cLLsZy2tw67D2ZGjU8Ad/VdbnpqVwpC6iiga/DWREfNuj17ydyuZfv+i6jCy44fDmFjl9ikSOZnjMMz4z9RxC3cDkJotdcjyBf0fFZGJft8/4ldwCTWaLXWzh/PqUJ1W/cFglYQRwOm/JTjJKJWAi7HXHguSL5nGYQvvd5Ng7UbfFdLDIH0dHJE09aQBI4nQ20Xh5+Lr2+j8Xl71pHUMzNIeNRx4hZjyYZLbtK2amoiLDKA7LewdawPhzWNUytcTcWvqFw4pfVe7OzWzX2BDhqPeFWlcWSDjfYqVrtcp807KKRuZuXjw8V6cZ28/J3itQTN84mzdRe/IEfqq8lc8MMTRlPMqswviABY7e5uNiq7nHPzK7Tix914c/kZ3qdLArJWnzge4ha0dpKGKSQ3NjoPFYB3KvU1cRH1LxwyhZ5MNzp0+LzeOf7q2MLpY539bKxuT6refirlVIXU04/du1Q0pyTCIf3bMvptqomzjyNwd9XT0LxZbuT6eutq08l5Y5QfPaD6U6WxAP1X79xVZ5/q7Qd2PLfRoVLmzUo7nBdbNOO97U6hmSMxuF1TsQMvtWhUklwHpVbJvpe3uXpwy6fO5cO+kMbbuLeeqvsOndZU2N7bDzCtN85w4KZ9tcE0eHlrrjiNuahlbkddvmnUJxNiO4psn0beY0Uxuq9DTw+tfM7q5XZnBtgTvp/5XcYd+wQ/hXmMcjopWyN3abr0zCniTDKd7dnMBC9P08PNry6W0IQo4hCEIBIhCDRQhC6MhCEIBCEIOL/APUT/wDh/wD+T/tXFXXaf+ov/wDDv/yf9i4pZVOJXAAtNuKkZiFTC67ZHAjkSFWBHE2QS2x0JtyKzYsrSZ0gxBv/AMh7vxnN71O3pNUjV8cLyObPgsYht2jUX4pr2tBIB9YWbhjfpryrQqsaqqm4z5G/ZboFQc+R53JSQgudZsZe47Aaq15HWmB83k8kcLPOeW2A1txSYyek3b7VhE7dxDfFLdrNjmTzExrGvkeHBwv2Xg28eXpSVEMkLzG6Pq3Dgd1QySTrHgkWsAFIyRwbl0sq2oJB3UzIpSbAap0uN7SPJ3GoPNKAS3sgNS9Q9o+ccGJhIY1z2lz2g2J+rfkm3XykT0dRDDN11XAaiIAjIHltzw1CXEMV8thEcMEdLAD9DEywPIl25O6pTSaANIIe0E6bdyhyuBAINztoq5ZXd2s4fSyVlXHFGzNqM19gO/uVqtie2F3WNs5p1B4IwTFJcGrHSAWEjMrrtuQN7gFW6h76xz3vFnzanS1r9ylcM+tVVwe1pyQbWAurDrXKz6OcxEsf2QTf0qd73AqX27z0luAmPOncma8SmPeTpewUDQ3M2UnRrW33tfUJlGbSuvtZSVUjOrETQNr3SYazPUkHXRa/2ufL1DJoTNXCNgJfIWtHpXptMGxtfOQAB2W+PFcHQWdjwu27YtT6Bp7V2WJOMUEUAOUtb2h3ndX6TD0rTT55HPPsWfUTF7r6W5FSSPyM13VKR297BGzJZfAeAsqMkjnvDWXLjsALqZ773tlt3kGypPlME+ZjHONrE227lL1Oie1oYdUSNuHsYToS513BaMVHBAxjckb3NG5AJWbBXN2e+3cWrQp6mAuBzNb6QvHnc77enDxnpowBxa4siYNOOiaQ77IHeCnCfNs5v6qHtl2uy8+TpKm1H1D6CrEVTJG0tcHZe9Vg52nJFRVx00ZfIQBwHNc5Lvpq3+16evjipjNKQ1o0AI1K4nGcXkxEuaNIQRYDZQYpiclfKdxGNgquX5g+IX0eLj8e77eXPLfUbeHYHJKxs1UCGEXEd9T4p+BRXq8Sa0ZQ2UAAcNXLpKZv9Vh0I+bbz5LE6O/2hi/Prx73r0OS/wBS4Df1pMjjwC0ct97EpOr5tQZ4iI+r6kpjPIhXTG0A3aU3q9POcL8L7IKYaTv7QsjpAQ0ws42Lv59S6MRd65rpT2KyIA/3Q2/E5CIafFOpocgia9x0zOG3cosOpJq+tZDCO04guJ4AHUlUopLMdGADcg6rtsFpW4ZhbXuaBPMA5xtqBwCvJnrFePC3PcSvEOG0gpoN/rO4uPMrDq5y5xVisnLnkkrMe7M5eSf29dv0inc4ROc29+5QQNzSgMeT2bk66K71OY5mvypGxZRzN720AK6S6jtOGyymNa4NcScw5rNlaRK5o1A28FqSucW2O3IbKrIAWusNbLpx91n5MmkMz3yiNof83G0NH6qNzhs3UDikYQBd507kF4dply2WngOikY14MjC5utxt6irsWHMqGda2ZrIXaAv0N+X/ACqTGg6lSMeXNIFgHWAHpUrUsntLXYXFTQ9ZFX085sCWNJzLPiBMrWlwZfTMdgrLSSXZgDra/dyUM0TRq31Im14YJWSszwvifytJv+ihnpsRontZOHsc7zBmBv4WVro5VObWCC/ZcNDfb0K50q7FVTm/aMep9K5y3y8a31ZtSw0VMtRJHUtkDi24LwRYhWpIy24K6OnqGTUURJ1lYCbnjZZdbEAbrNreLMa45SASDtcKefDHvp2SNlfctuSY7j0WJPsURGpV6gnkLOoa4AjUXWsfaZ71uMKow2cNDs8TuFgS0+o2XpXRtpZ0fomu3EQuualzQszTz5RyC6vCHtkwume3UFlxddY4VdSIQtIEIQgEIQgEISIBCEIBCEIMHpTYspu1l1dw8FhRdWSxpeLBxcdLX2+C6nGJKaNsXlRcASbWPgswPw99urkIJNrPBXLO124+u2JMLzOtxJIVcdl9jsQt2d1DFfPkJ5BoKpS11M21qOI8i6Nt/cpjf+G7VRriDrqq0oAkd4qxnEhLsobrwGgUcrXg5mu0PpW5e2c5ubRltmZs3oUThe3ipHdYfrewJpL7fV9S24FD2N8yO7ubtfZ8bqWDyiaUBoubaDYepV88jdQ63gtiip/JKfO8XnkF7m9wOS58nJMJuu3DxXky1FyrhtFGx80QLWgPyG4J8BdZUsDMxy3d6LK6BlaXu1KpudfwXmx5rXvvxMMZ2rup7AkOseYUXk8kcrT5zTpcan1K4/sRh7uAv4kqFkjmPD2us697rtjnXHk4MZ1EkWF1VS5uWNwzAXuNb35LQkwPyakkfLM0SNbtbRauH4gK2BoPZlGjthrzCq4rHJI5seYmPicxI9V113t47j43VchIeCRrhsVoNoHzSvYBlduLjcJ4wd5JGb020V2xpn6FPB7/AEq9FhEucBzhl9qfLgz8rgyYE8AR+qjcplVN5bHDHGxwLASbG9yFUDfnTK91xtfvUppHU0T5QxzSAOy7x1/T1qs95eMwa1rcttET/hMC6fPl1AFwTxKqSAjdTNkNi0aG6fNGSQ5wsHcbKS9umeEmMsULXUjG6gJXtyuslaLEFW1iRoYYS2djWszWcHX5W19S3ey2EtAbro4AG6zcKj6uF0zrAv0F+SkkrGBsolY6xs1uU2W9STdc7bnlqJJnsp7zFkjs3ZDxlttzSU3UMjbU9Y1jr2de+g10AKp+U3ZkbG0M3AJKXyhj3DrARpaw29S5Sx0uOU9HYjK6Z2ZhtCwXHNxWGXXlPG1t/Fbcj6ZsbnSh0jfs+bf0qozyOSZzm0jWWsQC9zh7Vu5SdxMccvVJFncWtawvu0WAV9gZS072WaHPAuGbaKB1SQ3KLBvIaBVZJ77lebx729lz6kpznalZFWbzv8VfMt9BqVVlDXZi4AmxXXHquGfcUikUhAybcd0y1m3XRwJ70AlKALJLqKUFdB0erHOglotST22gcdrhc7dT0jJZqmOKE2ke4AG9rd6Ba2F8FQ5koIffUEWPqXS4UZTh8HzGmXT5vdYWM1DKitOQ5msAYHnd1ha/pXYYIAcHpfwKXf01HIY1AYq+QkEZ7OsRZSYDMWVBiEIfn1Ltbj2q/wBLmgVMJta8ZF/T/PrU/R11PBhLpnva3tnOTw7v55ptPtz1PUOp6l72Bp1IIcLgrZoKmSroHxFoDmPs221nf+D61gjWR3Mlb2CB4ebgCNjCSOZ4Fceabxten42Ws4tVYjgha2R+ZrBZsYJ39SxKiR0kt3Cx5DgtLEHsMxmqJWEjzY2LIfJ1khcRa/ALlxY9be7ly+kwOaPvCliY2aSMPNmki5CgYcpupGnI791y1U300XYdTsddpeL8iq0mFwl2YSPB8FY+UIHNDZHWcN9EwTwuOj228ViXOPPlMb0qjCmDaYk94W3Q4bQUNNG5xbJVOGbMRe3HTgFnB7C7Q38FrPfmjfJkDWE5Wc3cz4LOfJnrTpw8OFu1KlP9dcBxVVgDi4OPZku09xU8J6upD+ZVd56upli4E3Cxj76e7KopG5aU5vO6yx9ATr5aQHiSmzkvjiZxcS4p1TYNjjHBdP6cbNbV5NwU0CweeaHm7h3J4Fmnmuk6eXObQBtnW5bqVp19CRrSGknihnNW3a4Y+MDkgN3FpSndNA1ckaMET3uLGNLnDgF6TgTHMwWka8WcIxcLh8McPKTfctXe4d/Z8H4V6cbvF4eaayWkIQjiEiEIBCEINFCELoyEIQgEIQiOJ/8AUf8A/h3/AOX/ALFxK7r/ANQ4Hyw0T2tuGdYSRw81cJdZrWuiqSKQsdmaGk8nNBHqKiulDlBO+aQvzuijd3CMAewBRvmzXuwNPcAP0TA489EpdffVFbnRKOeeoqIqepFO7KHF4iD3WGml9t1uYzgcUGDVVU+qqp52BvallJ+sBa3JcphOLT4RUunphHmc3KQ8XBC1q3pjUV+GzUdRSwjrW2zsJFtb7G6gZiFPOOhlFO6dronPsIxEAWnX6w1PpUOPxSHFIBiDrOkjaSYrONsotwHJT1jy7oNSAyC7ZT2QNbXdrdV5IKisxjD4qidkbpYmZXwk9kWNtTx09qDJqy1lfMYmGNoecrXDVovoDdXWQzVczpmx1VXI7tOcxuRt/G23qVPEIRT4jUQBxeGSFocdzruupmjxGtpmGsxEQQloywU7SBbhcojlZGdZSskzfOZi1wL7k8rBQDa2/ctrCYIWOMU9NG+ozntSG4t4FZldB5NWyxtsWscQLIp+F4fNilfHSQFrXvvq46ABddVdECKW9RWy1M0cZZE1vZa020HHRcjQS1dHVQ1NG/q5CDlflv3WsuhqOkeORU4NXBCWfeNGVx9v6IM2HBpiSySSSKRpsbjML9yghqjFFIZSS+Q5m8Tr/IV+LHDI3LFSudLf7WniVlVLmGQ9ULsvYE8R3K62xlNqrhc3WtT5KmJrrWygNPeQFnxU8lRIGRNzuJsO8rWjpJKNnVPY/MDrdpGqzn6dMPaGaINGiqZC94Y0Ek8ButI088lz1bgOZ0Cozt6pxLJAXWscuw9KzjLW8rIgroHQTmJ1szQAbOB9ybR1DKWVz3tJBFtEjwoHC4IXXXWnC9ut6FUwqK6qxB4+bY6zL7l3/FwfUtasNTPUO6uF7bnz3giw9PvR0Yo2QYDTh8bSXgyG411/4stXqmDVpkZ+F2nqOi8mXNZdR6JxzTkq+up6U9WCXO2zcz3LJFc2pzNyhoALjncSu9qaBlVHlkySfjaP0WZL0dp3k5qaM8Oz2fcp/ka9xZxxx3XROfxA8bfFWIq50cYaxzg03NrBy2Zui9MCS1s8fcHAj26qq/ow3TLVG3J8dlv/ACeO+6z+Ks180kn18wPdZMY+LzXAA8wbLSlwWtNQXskhkYXebmtcfz3rOmwnEYn3NJIQfsdv3Lc5MMvtLhlCPndGbxvcPTdDcYqovNINuYVWSCdjjna9pHBzSFF1T3HQX9KeONN2NiHpNM24dC08zcrNra2aukzPPoCqtaesc0ixViNoBAva/FJx443ch52+zqXNHVU5ABcx4IB2vcLcxFr6+BrHxRRuDg7NGNfDVYkTmNxKLK7Mxr2nXTiLrqmSQPaCbD0hc+bO4601hJfaeHFDFCxjoXWY0AnwCo9GXZ67Fnt1D5WuHpLyrFJ1GI1EsbSBFBbMB9Ym+nhoq/RpuXEMWDTYCYAAbbuW+Pys3kxlreo6Hs/Wb7Lprgwai9+VykzPBsCCU7MRwHoK6sksTu+6MpHePBBOYat08LpLNOxt3AoAtP2VxXSOodNiT2lgaIhkHfx/VdqHOLiA82HFcn0vg6uujkaD85GC48CQSPdZBmYRTmqxSCPJmZmBeOGUbrscSqbEjgsbodC0PqpntObK1o8De/uC2KyASbhceV34mLNIDfVVrtJGYkXPAXWt8lwu1IJPiVBUYblZeEWcNhzWJY7Y9ZbqiTkdlzA+CfGSXWzCx01VY3aS1wseRRm00W3qmW0stg22YeCqPlsC3LdTTOu4uPHVNpXsZWROlALL2dfv0W8Lp5+e7igTd2Vo4KRjDx35pxi6uofxs6yfa1m346rW3iRyHZg4pIzaQcQAgAvmPLgVG67bi+qqDPq4elNDyRumu0eLckg2v3oDM5jw9hLXA3BHArWxypdVSUsjyC4wNuRzuVlsaHPAJsCdSruKGNr4Gwm7WxAb95U/3RqNCmdWR0sUjReIN01WsXiqpGyt4jVc+yScUMeVxLLWsFp4JISJKcnQjMPHis8k6Xjv7kMjbOKaHGNwc02IVupiyuJVN+y5Su+g8vq5iZn2ZwFtF6DgzQ3CaVrdgwbLzprrnLuOS9DwQZcHpR/lhd8bt5c5qryEIW2QhCEAhCECIQhAIQhAIQhBznTCTq4qXmS7TgdlzJqHBtm6E+xdF00F2Ufi/wDRcwIyU6N0hkdcEOObndTB/WQkncG5Vd4y6XBPcnQ3LXtHJLOmsLZVhlxoBe6b2gNRomh3Mpz5xG2zPPPsXPvbtbNdlFikIUAf2s1teaeZbhb8a8/lFiiiY+qaXtu1pvbmeC0pXZnlzjpuSs+ke1rGvBuRIL/z61bkcM7WnZvacV4efdy0+z8TGY8e4bUvzODdgBsqx7T8qR7y5xcdydE6PsAvPBMZ4x1t8qSrNyGX0A9qrMO44okkzXJ1KjDtQ4cdF2xmo8ueUuW0xcercGkjTgV0eDM67o/G4OsQ4kEjbUj9FzYOq6fo2M+DSRN+qXAeg3/7lvG/Tzc+P+5nmmfTY3UtbwbvybfUjwWpMyNkDSBaMAWP2v8AhWp6ZjzDWg2cG66Xv3KlWTdaA1jHC191XnVH1F7hunoUTpGMu5zjpv3Jkt2FZ9U5xjdGzzn6I1pEKuaplcOyS+9g62g5C6k8jqwDemjItwyfos0OykEGxHFdFhmJipjMUjbztGn7yzyW4zcbwm7pnxUzhLndRzg2sxrWXF/E+83Wu3CIhQPdJeOZz7EvuSQBub+PIbKUkhznO1t2f/CH1L3XErWyjm64PrC4zn29F+LfcYNXRBrtH378qgFLzIIWxKyN7iWxMB5aqnISNAAD3D4rc5Yxfj5HtmayNresAsAN/wBFHJN1jcr5ePA8Ux8THSOabgjctNrqvNTFsedji7uO66zl8unK/HuPZ7jY6i3eSml+ulyVT68hK+qdbbMb315q+NTzizUSlrA2QZWnRMdoM8ZuCN9lAWF8LJ5naOcbNtwCa6c78FrHGOeWV2R1Q6xvob2TBLfznCyfJTXDT9ZwvYjhz3VdzAxxGhtxCmosyqUTgkBoN0VEZEYlv57i3LxFrfFQQxvmka1jS5xNgBuVexmIUr6enzXe2IGTucSSfZZJJKmWdyRUFDJW52sLRlFyXHQKtURSQPMcrS0hXcNFXJHJFSuyNdlzvOlt+PpUWIUhpntzSdYXC5J5rTKihKUigFLTMlfMBCC59uCiW30cpi4zTuGgGQacdz+nrUt1FndUhhtS83eMvjquhw+oqqWkZCA0taNCQnuj1UrI9G6dyx5WunjIy8emfVQxGRg7BOo7/wDwsVri2MszHLcm3oWrjriJ4o+Tc3t/4WI995CRtsFuenO+0lG0SVTGvzZSe1lFzZdI7E4aTCzSxxAFx7V93cjf02XNUj+qlEo3ZrbnzCs4lF1c18xcx7QWnuUym+msbrtHI50khTurLd91c8idTzOuL248E0x9q9rnvXDynqPoY4XW6rjTdQPqSLtZt3qxL2jkDm5j6gofJ4r2zOJW8de64cueW9Yq7pHF1zv3pc7cuzg/mDorJo2EXEhB7wozRP8AquaVuZYvPccjYHva9sgdqwg2JXUmQOp4zrbKBr4LlTTTNPmE+Gq3oZDLRwnUEdl4ItwA/RcOfGZSV7fhZWWypGnM0g89FRq5SavNxBVkyFmhGoKpvaXVbDzN1y4529nJetLcbB1pkds3QKGV15C48FMDm0Gg4qvUHgEndTP0gvqpI2l2nPio1Zpxpdbyuo5YzdE4swWVYaFW5/MVM7qYelznZSUjT2nJeCYD84Qukc6s0zupqI3k6X1XouH/ALDD+Feak3AXo2Dvz4TSuve8YXTjvWnm+RPVXUiELq8gQhCAQhCDRQhC6MhCEIBCEIOa6ZOIZSsH1g//ALV5zO0Mne1uwcbeC7vp/I5nkAabX6y//SuJIu8jKCDzWL7dpjvFWQgiziORSao5lui6c6N7Gsc5pyvF2nmLke8FR3QOukukRdBqUVfL5DJh3UMqGveHsa95aGuAN+Iv4X4LWqaWopsbwaWsnbL1gYLBoa2MX83TldcsCtYUkE8VHNC57Wl+WYB2rTcba8lBXxsNGN1gZ5vWG2q2vKKyelisQ0BgAA32WT0iom4fjEtO2d84DWnO/c3AT5XVcNJE51ZG5haC2MuOYDwQPDnsqc7zc33UNXLc1Gw6zfmdVHG6pmHzbbfv2sPWklpS2N5e4uIBPIIEpmVD6QmPIyON189+1fkpYqQ1L80sjpDzJTMPePJnsc24LufcFcgIbpsEEpqn08boOqYGBhaCzS4ssgkuOp1OnctwBrxrYhZ9ZSmncXZSWyea4+4KypTqZzYafrAbP+rbh/Nk44tWG16lxtxIBPrsqYd80R6lGG34rbK3NX1EzCJJXOHLYKsXG2uvApDYjKE1xy3ud+CAt33CKeE1NbFTtNjK8MB5X0uoc1jotLox850kpOQcf/qVnK9LJ29GiEbGNjY0ta0ANHIJ7bE+dolDdwbX5dyZY5j2XaaeK+brb1JRYbG6aSPSoXB3eD3JvaaLFx9IWco1CStu699FA8kGwOvrUj3OPEKIaEnLr4rz5R0hhFz2mAhBjYPqW8DZK53cs/E8UjoIyS4GU8Dw8VnHG26i2ydpa6sgoo/nJHOcdmXBPt2XKV1V5ZDnbTgOLy50rRYknh4arPrK2WtnLnE6n1rWxSkpocHpJYY8szsuZ9yCRlJPtX1eHi/HO/byZ5+VZ2JsjhxSpZD9G13ZF7rS6LUTpqqSreLsjGVve4/Ae9Y9T1JrJvJy4xX7Jcbmy3sMoKzyOOSkrY8pF8hBsDxBLSu7mo4xCZOkMkLB2pMjQNtSBZXMXw9uGYXEWOLpjIA59ztY6W9CoVArIseb1xZJUtcwjLs46WHDuVrHq+qqaSOKoopIAJAczhoTYqaNrfQ7/wCfcE9pn/crHRzL8o4vmtbrxv4uWRglf5DFWZW5nyOGW+wtff1rT6LvDp8Qc4douZm0tr2rqjoezbsnfkUoB5n3pt28tUvgSEC3I0A9aTOC4gt25JS1xvZ47tEmUtFrKAJYeHrCyOkEMhjbLGMzQMp12PBa2YbEEJSWHQ2IO4I0RZdOd6MSvZJJC4gF4vbKS7TmeS2KqeNuINp7jO+ESe0g+5PioaaKcyxtykiwF7gfBY2PF8GNYdM0nUGPU8Af/wDZZyx3GplrLbajjuU6SEEJ1O7M0FT5Li68r1ufxLDeuGdmkg48+5YRa9pILXXbodNl3nkZmBJOVo4lReTCAkQueWu85lgcy55fKwwvjfaTPXThJC64DwRpoCmluYBd6Yo5XFr2RuPEOsVh9IsOhp6dssMTIznAOUWBFiu3HzzK6M7vFzkryHZncdSoOtIuRudluVWGxDCIanMSXi5FxusRwya/W3vyXoxsry2aI5+SRoJ2Nykmc3MXceITAA5xHFMk3stsi9xrwSnzQE0bJ3MIBoc/Ru/FSSntAXuALXTIyGPuRcck6Rwe8lrcoOwCT2sXaVwa1urj3NIv6juruCl/yoLMOtyQOGizaSYOIhEUkhd5rWkXJ9RXX0FJHQQZiAZ3Ns43BsOVwAsZ3Uawx3dqla7U9h3qWY94utaeQuJuqM1iNlxjvVKN+WYFej4I7Ng9K7nGF5nUOym+bLyK9I6Nku6P0Rdv1QXo4/Tz8ntpIQhbcwhCEAkQhAIQhAIQhAIQkQc50wa4spCG3sXX9i5Zwkdo827gul6an5uj8X/osaCmlrYg6NrBl0Jc4NCH/aj1XeilPbPgppGGKRzCWkt4tNx61XhfkdINNWnf1/on/B67iV0YadHXVaTsGxdc9ylpoqipeWU8MkruTG3TKqnkpqh8U2USMNnAG9jyukXK7R3S6lpdwHFWMMoH4jVCBj2Ri1y950HxTa6A0dS+mMok6s2u3a60xoUrz228CL/z61pVLrZjxf7ll0utQxo3d2Qr8sjWvLjqdgvHzT976/xMv/FojW27R9CbM/s5BtxTczn68EdUSsSd9uuWXWohcNFCw2JHfdXHw5Ra4J7lWkiLTsu8eTO6p4dYXK6fos8so3PPmmcj1tHwWFA2F8cQliAto6wsT6V0WBCB1FLDECG5r2JvqR/wk6rlycm8dNBnYEkB2vmb4LNqC5pNifQrxLiA03zs2cOIWfWB2oc3U81XCMqqkzH/AJWfK9rCXO2CtzCziAR61n1xsy19+KR0+laQtcS5pPpV3AXEYhccGFZnBauAZPKZLG5LNvSFnl6wrXD3yRuzmzWt9KgLj13in1jsskV9iLKu8kPXgxnT620sg1B4qjKbS681be7UXWfVG0l10wjGd6Nmdlqnfiuo3S5nkDZugSVT7yhw4i6hY7ccbrtJ1twt70hrInMcHsvldqRyVQl/etiTK02cQdLWSxQxOIcWiw1OYaALpjyfVebk4e9wwx2oYHFuYZL6i6qSOB8OQWvPN1zexDaPgSdT3rIczI5xcRYFXHLbOWFxnYnlIYTsXexUHnW3BTveJ2G1x2lWeCHEFdJHC1LFK+nlD43We0gtPIqOaSSWQvle57ju5xuU1x0CdGx8rgxjS57tgBclVKuUVVURQOgpWZnude9r20Veq61srmzuzScTe6lp6rySFwyXeXbHwCqyyGWRz3buNyiGIQkQKASbDddpQ05pKGOIixAu7x4rn+jtKKnEmuf5kQznx4fz3LrpGjLosZ36dMJ9qRupQSIweWqQsT7ENHFcm3NY87/3Ag6WA9yx1rY6wtrCTxYD+n6LJXeenG+wCRqFoSTS1DKWMRhxDQGi3ncFnLTwVxfiEIOmRhA9ZP6qptq4k54kcGSO7zYan1aLGnDt3yOPddaNU65eGkXJ3JWbI5rT2e04/WKnjjPTfnnfdRx6P0vtxWtQ0dNPTibI1zwSHAudv6CsiPzySeCs4PWeTVnbPzcmju7vWM5bLprCya20ZKJpf2Rlb+JNNFbYn1rUkibmCjfEGi914/OvXJGb5G/7SlggmjJsHOaRYi3/ACr8cFwCSpsoaLDRTzrU6u4xJhL1pHVuJTTA5r2Pc45iLkclpyAl9rqCoHzugScn09GGPl3UYFm24qnUHtWV1/ZbzKz5T2zzWsO2uX0QK0w2YFXYNirLN1rJjATfRlUzurcx+bKqO3Vw9Jyey/VTHMLSH7g8uCcNlp00AdAy7txtlHwWt6csmW0lxs0Fx5Bei4AHDBKQPFndWLgrl2YYxwuMnpauuwyPqsOgj07LLaLpx3by83cWkIQuzzBCEIoQhCDRQhC6MBCEIBCEIOM/9Q//AOH/AP5P+1caA5z2hrS47WA1Xq+IYZS18sElTA2Yw3yNffLra9xx2G685wmkrvll8WGxsNRG5wzvNhHra/8AOqxfbtjn+3SjJSHyeolkdlfDkaWW3Jvf1WVykrKKLBHwR0PW1jwTJKG3LBmuNeGltk19GyfBanEnzyOnE4aW/VN9c1/Suh6LywDo71UsYc17nh9xuLqMX2xcNwquxChbNFFE+FhLGtzkPGtzra25KyKunkjrJInMylhsRwC7HPRUVxQZ4rm5a17i3xtdZWI0ja+Rpvkk3c62rieaI5lwIcRySXXR9GKmKj6RzvqgHjK8HTc3VjpHQU9Z1lfFHHR2bfKdOs8G8/570HLxsfLIGRsL3uNg1ouSrYjq8Omy1EMsIdoQ9pF1XopXR1THNNjtddvhUlRWRGKvMPkx4TNvm8B+qzllpZjtyuPVsdfiPXx3t1bG6jiBZamD4XTup2TvHWSObcZtQ30HT13WjiPRKlqjnopfJ3W0a4dg+nf3qKClqcMhZFUMdZgtnaMzT4EJM5TxsFTA430b6FQlh3BZccgtJ8zJDo8d+qbZgG/rWkY8VIyPRjS1verMULfQreh2CURg8LKCNrS0ZmBrnDYOFx6kYlU1FZQOgqaRnY7THxixFlYbGBsSpWgg2sHcwpZu7WXTjTcHU3THEqaoZ1c0kY1yOIUBvyXRkna52TSb76pTdIRYa6IEK0ejknU49RO4mTL6xb9VnfyAreEyMgxSlmldlZHK1znWvYA3KX0R6nKJgwdWATe2ptYKQiVpJ7BFteyoKTGcOqh8zXwP00aeyb+Bt7lfzN6vO4MLOLmuuF5vB08lSV72+ay/M729G/qUbZGvja4tLbi+oV35tzQRdu/nNI96gdGHXyG55jdcs8G8clWTKPcosthuFLK4glqwMaxllI10cJ+d4kfV8O9eXxuV8Y7b13TsYxhlA10bHAy8eIb/AMri6qeWrkdI8kjc3KbUTSTyFzvUm3ytcCLZrL38XFMJ/wAvPnl5FY7IM9hcbGy0JKmWtpoowTI1g4jUE8PYFSpmGUublcW21yp8WanlLGO0O9l1rMVwCyR4IsRwK2sAr+rldT3DA7tC53d/49yymQzT1To7DrXcL2TpKGrhdm6l4I1u3W3pC0y0KuT/APueN5INnxe9q0elErpMNizR5fnRr6CsB9W6TEW1MzLOblLhztb4K5iVYyspY2sDg3NmN/0QTdHI43zzPla5xY4FrbXF9dVq4JHJS1mIOnYWCaXM0nW4u7l4hUOi77OqgNLZR71vB+Z3mghBbBjf+8hwBdlZcHieSr3Y7Utseabmy+Y4gckFzY6EHxCQud8bFQNleLag81IJiAC5l/AoHXN7kOHoukc9oFzrbu1ThNHxBHsRmadigRjG6l1szt1gdKSW1GFgOPZkfa5vbzF0BZxFr81zeOEzY5SwN1ETM5BPEn/wg26eW7GO0AduO9aMBzkNHFYLg5sItoWuuFr4POJXgncNuV4/kftxuUd8M+tNJ+vZboG6elRSgRxnWzjz3UjTZgJOpF7/AKqO7ImOllNnEaDiF+c3bdjPZC5+cxtuXaZiqFbE6tgfA6QloeMpOuy1OtPUPeGlsbRoOLiearspnBgC9fHyXDtNsqoiYMMjgmkPzfZOVvC+/wDwuWqXNBJPDloutxaNwiDW3u4kegf+VyVZCWyEl1xyX2fjZ3PHdZyVQbOB47oAzh3NNdunRmzl62Cck466gdyYT2lIw9l2u5QIxpebN3sSnsY57gGtLjyAVmmprNc+/C3oWvSZWkXYATxG4XHPl8PTUizhmHmmBfI67jwa2zR4aK88gBPppNANjzT54w9t2izuXNeGfK3lrJ1x6Z03FUah1grc2l1nytdLII2aucbBeuf22y6uUmTKNWjcL1Do1/8At6h/hBclB0QFdITHJKxvFz26f8rtsPpmYbhsFMZMwhYG5zpdd8MpZt5s97W0LLrcbpaQG72jvcbeoblc7W9LXvJbA1xHM9kfFbluX8Ynj/bs3yxs897W+JVeTEKZguX38AvPJ8Zrpr/O9WOTBb27qk+WSQkvkc4niTdbnFnffR+16PJjlIz6zfS4BR/0iovvIv8AdC88MbxGJCxwY7QOI0KYtfgv/wDRuf09Hb0go3HR8Z8JArEeK0shsHH0WK8wSgkbG3gn4L9U3P6erMqoH+bI306KUEHY3XlkNfVwW6ud4A2BNx6itKl6S1UJGdod3tOUrF485/ydPQULnaDpRT1FmyENfyd2T69luQ1UU4BY8XPDiseXeqni53psbMo/F/6LBw1we9zZLloF7X4rt8WwmDFYWsmc5rmXLHNO191ysmB1uG1BJAkhI0kbt6RwWtpraOugY9pnp25QBqwEmw5glZkDmNrGGRuaPOMwPEX19i24iWwzMLQXGNwFncwudJOa50Ui12mJ9IqLDqd1NhZjMreyMjbNZ37WK46GN9VUhgJc55uXHXxKZKL9ob8VZwqoFPJITaxbqSn0i92cOIlYNWDS/E2WQ5xe4ucSSTck7lXMRqjM1gGjb3us9zrBMfRVygB6yST7DbA95/kqbS9zqo6C3kcp45xf9P1UsQzOC83Jf3V9X4+P/jiRlj9U+hSi7RcANHNTZRHHnfo3h3rJqqovlPBo0ACnHhcu6nPzzD9s9pp6psZtHq7mqnXuDsxOqhc65PFNJXpkj5tytu6tCsdlsp6TF5qOS8fmnzgdiszMlzq6TbvKStjxGi62M9pvnAbtPeoanrXMLTmc0965bCq19LWtyyujZL2HlvIrppYXRzGPrZnEb3cVizTcZ00WVnZ0/e4rIrgWsN1r1VPl17Q5glZVePmS21iNVme2/pnXWjgUgZiTQfrNI/X9FmXcOAKfBO6CeOUN1Y4OAvyWs8fLGxnjy8cpXWYkbQRv+y6xUDnZnCytzFtTR3ZfK8ZmlZTJDGcruGy+fh60+vb9rMsnaAVWs0seaV9zrdNqHdZACNwdV0xmqxldxSeTYW3GySmJkqQ22h3TXmyiEnVSh45r0a3Hl8tXdXy28jnO01TzpGSNQCN0jiJGh7diE4lractJ31Xnr1TVhkjmSM2sSPSsqskOYsJ2Gverue7j3rMneJHuPfou/HO3k+Rl1o+kBcH27v1Uc5HjY2ulgeWMktubBNcewPFd3j+jHaWC0ujrsmOU7uV//qVmE3KuYW57azOzQhpKC10kkE2IyPaNGuynxsPgslWKqR0hkc/cyXuqyIVIrHkc+RjhGXB40tqfUoSx4Ju06b6IOp6LRRR0MkjzZ8j9+4be262JI2OHZePWsrCpDR0McVswtm14XVo1MbhrHbwXK911m9JXQuGxSOZIAoxKz6ryPFP8ocGgZg5QYmNwufG19rFpI9B/5XPnddrK9kjS17QQRYrnsSw+OF2aKS5edGEaldMb9MWMtXsLkENWJNw1hJUMlI+EEyiwtoQb6q3g7SWz2aC6zdSL234LTIlmLr9kjxVY3OuU2U1RPlkcGNDnX1dlsFUdK5x7faQhWkh0nDRNaWtJIvoOPNMJNyRpdIDa6i7dTgtW2qpBG+3WRaHvHNXXNa4rk6KV0T7xuLXG4NuIsp/L3NeWgu043Xnz4rb09OHLJO3UBgsQq0l+BWIzFpm+c59vFOGLcyfSFxy4c/p2nJi1W36wXOij86Zx5KCirfKJC0W0F9lZd82y97krlcbjdV7eGy47ivOdVnPN3Eq7MeyVS4rvx+meX2mbwUrUwHQJ7dVKkE5sxVHKed19AoHLePpjO9latqndlY0XGgtuFiAro4YmhotxTKOWVTxyabFdJQ60UX4VzYC6Og/Yovwrpxe3m5fSwhCF3ecIQhAIQhBooQhdGAhCEAhCEGD0m6QPwJ9IGwCUTl17mxFsu3rXHYLVyy4/VT0kjYXO617esFxYnY28fYtv/wBQYXTy4YxpsT1v/YsWnwg0rm1EMjg8CxHDvWK1Lpdxx0FL0c8hpmjIxwJfxceJKqdH4JJ8PNn2YJCCPQE/FpIn4TL95p7ws/CqyaGhdFHxkJ9gUHQWp6bV7wSqNRiGd5ZCwHvVEtlmdeQuseAWrh+FSuIe9nVR8C4anwClsntZN+nO0ra35Ze2hF6kucBt6d9l01L0ZEjhNjFS+d25ja42Pp39y0qPDKSknfUQsvM+5Mj9T4DkreU32Nz6lwy5vqOk4/7UqTBcOpJnSwUzS9xzBz+1bW+gOgWkY2P0kjB0teyGM4nRSMBGxuFyu8vbfU9Kwow05oZHRnkNvUgmpj3a2XwOUqdzte0bjuCLi9wTfks60u2fNFRVGlRT9W/7RbY+sfqqzsEheCYJ3Aehy2Hlp85t1XdTxSHMwZD9oaJM8p9pcZWM/DqmH6geObf5uoXTMiOWUhruRIC38lRGOzLnHKT4qN7w4WqaUuF9wMw9S6zmv2z+OMUVUDtHTRAcs4VmKWE2yys9YUs+F4dVeYQ0nhf9Cs2swWop7eSmN7fskWK3OaX2Xjn05qe76iRwOuY+9M+dH1bhTVVDWQPc6WnkbYnW1x6wqhdIdnaL0zKX04WU5xfxyt71EbX07R5pcpvrcoJyjkqhLW73FSN004JjBu4p7d0E5pgwaPN0+Guq6V14ppGG1uy4hWYsFqZ6eOaGZpzi+U3CpVdLVUdvKI8oOxuCD6lybbVH0yxanIaZ+taOErQ727+1asXTkSWFVQxu03Y6xXDm99rcUxxKml27HEuk0bqc+TBzHO4k6juC5SWd8zy559ChGqXwUx45j6W5Wnhxbo3UpsjXNIzcdUgBJFk+eOSPIZBuLi5W2VgTNpae0ZOd+pKrROJmBPFMc125B8SiN+R97XTRtco5P/cs4319K321DmjUA9wXLNzF7i2999NwruHyVM1ZGxkjna65jcAcbqodiL8+LOdvo3h3BWo8NFREA5zus0OUaZR3qrK9tTiTZGNy5nta3v1AXT0tKIowLXJ3KCpg9BPQuqCcjmykEWOul/itTOBZtgHd/BQgZSbFwUjTodjc63CB7m2AyuuB7UjQ699+5IQbaN9RSNkA3Jt3oJmkg9pvqT8wOmwSMladbhKwkOdmfnB2FgLIGuyyOyB3Z+t8E9zByBThHG7uKDHYaPsEEWoNwXj03WGWtf0qm6x5sIhrbXYclu2eDsCq0WHtdi5rBmL3Mylu40sgRpa5pDn25aFNoJzBiDY2NLhLdnfrx9CtytEObrHZj9kAe0rLfWeS1BqMrHEDKGgaNHNcuTHywsXH26iokIpnObpsFXDM8cYN3FxzG/FVKbEm1lK6MNLHtJcWnlpYhXWEtjjY3z3D1L85nx3juq7HytAbGw8XXPoSOF4+95yjw4qOV16ktbswZQlzXnP2YhYeK56RBiDBJE6wBy3cPRoVwWIt6updo4g7X4Bd7N5kQJ3BuuWx+JjZszRmuMxHIr6vweTX7al9OeAu4l2wTPrFTTCxBUTASSvruYa0udYJ+UlwawF3gFoQYe2OMSVNyTtG3Q+k8FdicBE7q3MhaPqsGp9O5TTrOOSbyqpSUtS13YY4NI+uLBacEL2NBeWNLdB2wQVREzg93aubG11K6R4p2mSNlrixB1KxlxY5e3TH8d9StuOaCwHWxg2+0rAlabWe0+BWE6J9U9roqXqWW11sPHVTPw902VkbRJKTvnIdblYBeXL4WF9V1/Hub0lxFpEgLQTn4DmtbAujjo5G1ldo7dsXLx+Cu4NgseFxdfUyufMRrmddrO4d/eqeOdI2QAww2c/7IPv+C9HHx+M8fbzZZb9NWvxamoI/OaANL8B8VyGI9JKiqcRDdg+0d/QOCyKmplqpTJM7M72DuCkpaGWp7QtHEN5HmzQvXjxTGbzct/0rve57i57i5x4k3KfFTzTh7oo3ODBdxHAKzhPVDEo2TNY9riW66i/BasbW0HlFTH9C5zc7R9UgkOHtuFrk5fDqQmO+2RhtIysndHJIYwGl1wLqWXDxDR1GdpM0TwQ4HQsOxCewsw3G82a0N73GvZISDE2tpp6VzOtjILYnbEDh+izlc7lvH0s1rs0ta/AWvDRmjmIvx1Cs0Bp6ilZJM0B9EcxsPPbw9oWayrc2hkpcoLXuDr8ikgqXwRzMaARK3KbrVwtlibizQf13GGulY1wc4uLSNNilxWNsbuzSxxAuOV7JL5h4X04KvQVZoqkTBgeQCLFJUy08mXqIDFa+a7y66vjl+T/g3NLcFHRzURndNJDkIa4ubcF3dZZ0jWtkc1rszQbB3NXJKiIYRFTRu+cLy6QW/nuVJa4992pdEVyjxKpo3fNvuz7DtR/wrWD4fHUAy1LbxuOVgva54lVvk6V1NJUss2Fpu0ONiRzWbnhlfGrJZ3HVYT0mjntHN2X8nH3HiuhjkZMy7CHBeULawjH5qN7WTOLoxpm3IH6hcs+K494+jcvt11ThLDL1sAa0ndhAsfBcpiMEDKinEkd3RwMY+Mkjtcb214rs6KuirIg5jgSRfQ6HwUlTTRTsOeCCV3ASsDguXudLOvbioZqSQZZaKBzQLaFwOnfe6DRYe5jmsdPEDw0eP0WvLhz3OJGDho/y9B7FBJhxA/s+cf6nLjblK7fsrFkwdpa1seIRHjlkY5tvUCojg0zWn56meTtllA99lsOw/nBUM9N/eo3UcV7E1A8QE/LU/Hiz6bD6iGnkDxHZzgdJWHa/I96UyQ0waXvDjyCWvmETRFGTbmdyslxLnFxK1MPLutfnywnji224zC57WGnGU6XdY29BWdXmPP1kbQ3MdQNh4KoCB2jvwTZJC+3ILrJr089tt3QXEpLpt0l1pDrpCUl0igftYrr6fEaeqIb172PP2rNufFcnDE+ZxbGxzyNbNF1qRzVkLAxsckYA3DbE+lc88tOmGO1+oOe7g0kHa+p8VlVzTk1WlDVTGK0rTJ3PbdRSinlBD4iwn7LviuM5O+3bw66YJCaQtY0NKb2mkHIWBTPk6E71dh3x/wDK6fkxY/HWvTPfHh9ORHYCMXF7+lVqlgPbbtxU1RVRPp3RRzNaSLA2IAHqVRk7Gi0k0btLHQ6+xeTGXdr6PnjJJsxsgGzrhRyO6s5gRY8EyRtPmJE/qaVGPJr9qSU/6R8V1kcbnDJHNcbBVZm6WPNXXxMIvE8O7joVWmbcZRuuuNcc5uIqeokpycpu07tKndWNcOIKppCVu4y9uOPJljNJ5J7ggHU8VUJ3CcTZM3K1JpzyyuXs9htG/wAR+qH7NTQbAjmlJuNVWTeCs4e9zaloabb3VcizVbwxl5nO4AKX0v2dijjdjbfvFUFr4pE11KH/AFmlY6T0X2mjqJYnZmPINrXOqlZPLUPEPZHWENJDfD4Kor2Exl9ew2uG3crSOjA0SFqckK87ubZKdLIuhEJmI1THgO85oPiE8gEJtrhVFeWGKRpa9gLeWyzo2NZLUtYcjGuaNCe9axCyiC2eqvp2x+q3hWMlaYRtvlJ7t1HJAWRMkBvdOnN781YaOso2tG9tPFbrM7Z7hY629CapTG6SR2UX4prmOZ5zSPFVCwuyPDjsrktKA7ONWnUEbFMmpWw0cL3H52Q3tfTL/PvUTJJIvo3kDlwWb/w3j/yVzLKMtUjqh7vOY094CYZebFJtq2NPBm5WyuI0NhdXpnZjpssvD60R/NPFmE3ueBWi831bsvJy43z3X0/jZTw1EMvm2VQixVqTZVnLWDWZ480J6Y06AdyUG5TSEftooipH7EqNajnkQHVQuqpGSOAcdDzUvFU5fpHeK64SX283NbJ0ttxSpboJHjwK9IwGR0uCUkjyS50YJJXlK9U6N/8A7fov4QXSST081yt9tJCEKshCEIBCEINFCELowEIQgEIQg5Hp07JNhz+A6z/sWRLjtKynDXOzu+y0e8rT/wDUGnkqDh7Yzb6S/wD08FjYb0TmltLV/NRcM2rnejh6VzysntqTbHqq2SrBbHEQ0nhcla+CYNVGnLqhpp2OdcZh2iPDh6V0sOG0eHxtMIaxw3fJ8dh6EZi5jXB2Zh1Dm6g+lefPm/p1x4/7R01HT04GQdv7bzc+jkrJBvpr33UYDSL729qASCeAXntuXddpJE7HbFwv3W+CkGXQG/6KBspsLjQcRupBNffcrUZTWFtNfBLYNbftBR5tL637kx9X1e4LjfQaLeM2zek0jXGxNjdMLDa9rdyWORzwPquv5pKVz8ze24WPLYq+KbRlh1zG47je6cXAbC/sSvYHat7I7zZRuGXTfubdYuLWzgQSLGyD2vio9QdR4DikMmpA0WLjpqU50DXjUA+IVaWnyEZC5o7jcepW2uNu1smue3Kbmw71jtVQh/2Wu7tiqNTh9FVX66na1/2gLH1haR1dcO7O1i3dI4Dzr2A4lTyuK625qbo2x2tPOR+KxWHiGGzUUrWyuY4O4tOy6fEsYghzta0SPGmY6D2brlaqqdMdTfjqvbwXkvv08/JMZ6Qk8BsnMUYTgbL1uLpaTFqWloII353yNZZwYL2WfjFeK+PKywYw5hpqSqAYerD23F91G46rm0jknmka1skj3NboAToEwk2T3jjxUaCekpZauYRQtuTuTsO8rcrcPgw7B5mtc18rwLu47jbuVPAagU5nNrkgWHrVjEY3yUU00h1toPSFBVwdjC173jYgXteybjOUuhyuBGv6J+EEiCXW2o0VXEX55Gd11Q+peDQMbxFlWp4JJZGhkWe/A6BSS5fJW6G+inpD1cLXh4BQRxQubXOicMpsQ4NNrC2upVkTkNdT0sTGMdoS293DjryVJ7jJVSOJuTvbirdG1z35IzlJ3PJQNhhy4vDG12xa657tf0XUdY9rb+xUYaGBkzZySZGjzyVdja5xDnG/JArXv+u0jxUzHjgnNa632h3prgCbFo9Kofe+xTu7RRBo4EhSDMNiEBkbxHpTY7k3a424A6370SFzxlc3snziNdE4Ob4dx0QOzPaOBSCWxJc07eKUkHim2HNBKJWn61vFT0vVvcc7h3XFwVWbGb7qWna0SOuALi1/SgKtsbXOywRut+9f3LErWuleyN7mRMLgAAABv61rVdyDnbm7yNViz2FRFYDWRo2tx2uUG/TkRTDtEB12knXdWqbM2Z7n3JYCdeazetFrWI7lqxWdEJtw9mviF8j9Rw1rNvCq8JyHrHanUprHWY4nkSUsnZYSeVrKvO7LGI/rO1d3BfOk26FqHERQkC510WJXvjzVJqI3XI7IDSRfLpqFtyaxMCp1VB5QMzjkYd+9er4+cxvaWOFkJLrXur1FC6JvXGwcNWg+9WfJaYYqGttJEwgutx1V2WkgYS6aR+TMRGwEXcOfcF93G7m2ccLe4ihkJjLYnnrXHNJ1gBbbXn4pszXVcw6m8nZAOVpFtPBTStoKbLaMynKDq/QXGl7JG1r3uyBjeqH1WdkWWtukmP8AvpRSxwtvPUNaQLZGAOKtUkMTG5o4iw8DJq4jnyCpCVxjcxoa1pNzZObVOhaBmJykkA7BOnXj5sePKanTRfCyYtDmukdsASdT4Lo8Lwqnw2LyiVjGzW1IHmjkFU6OYfma3Eai4Jb82x31f3lV6S44Yx1EDu2du4c1bd3WLfyfkzk6w6iLpD0gdmMFO7tD1N/5XJklziXEknUkoJJJJNyeK1qLDpomRVbDBLmH0bjv3X5rtJjxTd9vB3l6ZK1cGmZIXUU4a+N5zMDtg5R4phrqa08bHCF24O7DyKzgSCCNCtXXLh0n8av4hGYpWzPmiFSXXMcQ0ZbZQVFbLO+Yj5tspBexp0NlHDBLUSZIWOe48l0eF9E5J8rp7uHEDRvr4+hZuWGH8u6vdcyxj5HWY1zjyAur0GC109vmsgPF5t7N16LR9H6WmYGkAgcGjKFpRU8UQtHG1vgFzvNnfU0akecRdFKp4uXHvDYyVOOiExG83+2vRULHnyX7Nz+nnD+iNR9UyjxiKpT9HK2K5blcORu0n1r1RIWgixAPik5OSfZ1/Txuajqae/WwPaBxtcetQL1+fDKWe94ww826Ln8U6IxSgvib2ubND6tiuk57P5Q1L6clS4pkczrmXjjiLGtZpqeKkxCrvh8TA9pknOd4bs0DZv8APeosQwepoXG7S+MfWA1HiFnrcwwzvlibs6rQNNFRUkc07c9RIQ5kZ2De9V62LqpW3jdG57cxaQABfl3K+6soZJ/LpC90wAtCRpe29+SrwQS4lUSVFQ/JFu+Q7DuCmOVl3ktn9EwvE5cPluCXRk6tvt3hd/huIR1sLXNcCSL3HFec1lKaaRtnZ4njNG8bOCsYRib8PqAbkxE9oDh3hTPDc88En9V6YDbS5t3KS+l+1bmqNFVMqoWva4E24ce9W2OI0XGWVLNH68j6k2RpIsGg37kONgczreKpz19Nle1lTHmDSSM+ql0TbzzHqnrsWqHcA4tAHIaLPvZiSolMs75Du8lx9JTCdFYUOKbdISkWkOui6bdCilT2MJcAmsU8Vh2lLWsZtewVp8uMbXEZtLtK6I08o2nd6QD+i5ajldFIXtNnA3ut+HGI3MPWts4DUtXl5cbbuPRhr0s9VUffC34QnNgndp827xb/AMqtT4pBMbOOR3fstSAk2IIIXDt2ssVHYdUu/uoj4XUL8Ml40rHehb7C62hSuz93pVY25h2Gn61GPQSP0VZ+HxcaUg/xCuomc4Xu0etZ0xDjyU8rF9sM0EGxgkB7n/8AKiNBBfaceFitt1rbpAxp/wDCfkq+MZAoaa2skzfFv/CliwyikcRJWuj5O6okLcghjI1sfFqkfBFcWAW5yVPFyUuCx5nZK1hF9CRv6LrGlHVyOZvY2uuyxeZlHEXMY1zr2AIvdcZI/O9znecdSvRx5XLuvNyST0YTdCGglwA3T33a7SwHcuzkYnizm24hJ5+wsfehnnhBNR5TNZ4vobXWnG1rb5QBfewWTB+0NstWPVYybxQ4o/LA1nFxv6llLRxcaQnx/RU6Z2SojdYGzh52y1j6ZvtEt7BoWR0xlBu5+/d3K5O9kBib1bSZHZQbbFR4dd0UwAsWSkW423Uy9Lj7WL9xQShIuLqLouhCAumg6HuKVMOjvEIFJVOvsGAq0VTxAXjab21WsfbOXplSlX44i2JvOypZM0rWuNgTZav1VvJnFmU7bVMjeVx7VO+nM8sUfAu1PIIpoXmrldlIbci58VdY7qnXZu3XxKW9vTxfHuUuWXUUMVfeucwG7Y+wLKoiTSQ3N+9IHDmq84RxRcJLoHx7m/JSQ1MsN2h128jsomcUOCal9pMrjdxb8uDvOYR4JPKY/wB71Kp7U/yaocLthkt+ErPhi7fn5E4qWX308E8TxF3nC3gqLo5I/OY5viExPxw/yM40pJIzs4EeKjMjANXBUkoTwkPz5VaErOfsVZ5JeSNroslAVk0xlncvZmq9T6Of2BRfwgvMLL1Do7/YNF/DC1K52NFCEKoEIQgEIQg0UIQujAQhCAQhCCrWMDsj7DO24Drai/L1Bc3X9JKGma8RzColacpDRsfG1vVdbuPwz1GC1bKU2m6s5bC57wO+115G5zWANcdOIG5XHLDd3W5lqaa2KY7NiMeR1msB82+n/PpXVdHpRLgtM7LYBuW3gbLzzNncA1pAvoF6Ph1M6jw+GE2BYwX8eK5cskmnTC21Ye1rj2W25kfBNLDuDmHfuguO+qUPcTfdee6dYi80728Uok4atPsUnZffNa/hqkMLXAZfata0mzGSEEjXxHBLYSSgmwa020FtU10TmG+TTmEzNbX27LUv9JYnlL3ut1nZPBuhUudscYJdkPI6Kl15zdkEi/nXU7ZCBe4Pir39po9lRaUMy2u3Nc8vBTdaA0HYc1Sa9rMz2su8jnulBdI5pc4B1vq/VHxU2aWnvAHasB6kx4aQLC4SRvyghosOZ4/z3pCQSe/jdc7Y3Iabt21PegODna6HvSmxPILMxDE4aRpa0h0nK+g8Vmbq9fa1U1MNMwyTPyjgOJ8Fy+K46+bMxvZbwA4+KzcQxF9RMXZrnnwCz82pJ1K9PHwyd1xy5PqJZJnvdmefAKPdNJJNyi69M6cUlwkL+ATN1I2N25Gm+quzS1FM0QBpNnDa9/55qvftJbgbW8E6GCWd2WJu+54BRd7QnU9wTCbqSeJ8EzonixaUw7INPAgwzv6w2s3Q371qYqD8nzWfmFh7wsCkp5KglsRaHAX1T5oqyCJzXtkEZ3sbtUDqB0gjkEextf2pldGGCPQgm9/YmUtSacGwuHJaupE7WWbYi6B8jmvhbGNTa7jyT6aEyxtsmupnCgdOTlbcADie9XqKAOoI3A5XG+vpQZzIXPrXRM1JNl0dFSMp4wLa8Ssyio5osTEroz1Yucw2W6x8ZaNSPEIDq2nSykYzKLBxHtSNIOrXAhOFyECnONreg2SiQ/WDvT8UDZOsgex7SnFzT4qItFtbW70jGk6knXh3IJ225qS1+RCq5XNF2kH2JetINnB3vQTGOM3JbY9xsmlltnX8UzrQTa/tQHXKB13tTops0uU3DrXtbX+dEwuAaTe1t0lObds6F5ub8P5CAqra7FYlS61RFlaL9Y22net2qLGs1zX5BYkljVxkjTOLa7FQaebfVamDyulopmEaRzFrT3WB/VZ1FSS1lQI2nK0avcRsF0rKaKnphFC3K1pPie8rw/qH+jWsPbKqDldfkdlT1fIXHcq7WN1Kz3Odc5V8jj7jqmmkDQ0X2VOete9uRtiO8JHxSONymdTbdwC9GGMgyY4yyoc8/SPlaGE7E3SVUj3Vji3zY3ZWg8gpY42uxEG5ID9AFF17nMc0uGXXhrvdfbwvUb3Jx9K8jhrcdom90ML9dfRdNvbbW/NPIa1vaufBaee0ovfb1FaeAYX8p4iGyB3UR9qT9B6VlZA8dg3969CwikGD4M0PHzzhmffcuPD0J/yhmP4mygpC1ttNMo58AvPpZXzSulkN3ONyr+OV7q2td2rxsJA7zxKosgkfC+Zrfm2WBK9PDj4zyy90v9RbiwmompWTRlhL72ZmsSEtNNJRF0FXC808mjmOFrd471Jg9UwSNpqmxjzZoy4+a5VqytqagmKaUSNa4kWGimsssrjl6XqTcRzVD3B0TZpHQA9kOKs4XhU2IyCzXNj+0Bv3BOwbCpMRnF2u6oG2n1jyC9LwzDYqGJoDRnAtpsO4LPJyeP7cEk+6pYT0fp6KJudgvvl+J4rbAAFgLBZVXWuqKnyWB2Vt+28cuKbJXVFTJ1NCyzRpnt/Nl5fORrVrYQqtJSmAZpHuklO7nG/oCtLpGCoSIuAVQqRKhAiFHNE2aMsfex5bhZUrq7D33zGeHm7Wyxll4rJtoVdFDVsIkb2uDhuFxGP9GHROdLTtsSb6bO+BXTy17mPZVQ3dFJo9hOzgtNpiq6e9g6N42KY5d7x9tdz28be1zHFr2lrgbEHgtUTQV9FFTuqG0vVbtI7Lu+63+k/R295oB2uB+13Hv71xbmlri1wII0IK9WNnLP8AmM+l7EZopGwUlLeRsIIzW84nkq0tJPC1xljLQ2wN+F9loUAMGHGopIutqnPyHS5YPBMniNHE+Wqma+rlFurIzWvxKY5+N8Ytm+1vozirqadtO8jKfMv7l3THiRge3YrycEggg2I2IXe9G8S8rpQ1xu7Yjkf+Vjlx8bueqnuKHSOnlpZxI17+pl1AubA8QubMhDZLHmvRMUom4hQyQE2cRdpPA8F5x5NOHSMkblIJDhxuuFmm8btRckOyHbppK6OZbpCnwxmWRrAQC4gXKtVNA6Bl75jxUuUl01MbZtRSpcqUBXaaKNlK3QWTALKeGF0zxHG3O88OSxa6YwzMW3Iva9rqRjy5tttb7rQxGNlDh8dICHPkOdxt/P8AIWUCsb3HfCau6tNdG3zrHwV+ixQ03mvdl+ydQscJ183cFxuG3rmW+q6uk6TRGUMnYY2n641C2+tEjQ5hDmnUEFeftfkFgco5galdF0cqXuilgc4vayzgTuL8FmzTHJxyTcatQ4nhYeKz3jU6XV2d1hfmqT3a8FyrlEZ7xZANk7N3oba+6yq1BktqQEssoYL6lERAboszGqtsUBdpfYLpjN9M2sHG6901UWtdo3S6xjurbfnO0dyoZLBxNttAvbh108mffZvmN/ePsQ3tNLOO4SvGdoeN+Kj2W2BsnE37Q9KUjOMw87iE36pQT0jS6UO4BakWip0LCI8x46BW3Sshbd5t3c1zy9tzqKuLvBdE0cAT/PqWcrFZUCd4ytsBz3P82VZbnpm+3R1DxJRU85cLNexzrHbmpKCRj66sY3bs+ne6zWURdhhmhldq272HY2V7C4Wwysc03zw3PjcfFTL0uPtecwjdNJ0CmlNgq64uoQUIKATXcE5I7zTbdAwqniILqfTmrp5qhiEbnNvcAbC61j7ZvplOta4uCt2ikLXxzNbmDLOIPJYkjWNb2TmN9VsxPAw+R1rXy+jf/hbydPj4eWffoyWS2g84qvUuLIbDdSMY5x6xzSAdiq9a7gsT2+ry5/8AjtUpO1rzSMYZDZu6cBdg11vZK1r4ZAXC3pXV8O+zTBIPqlMym9rG4V7MCq8RtM/0qSliNgIvdOJWlFhs1TTCZrmBpNrE6pWYHVSODWOiJPN9ves/kx9ba8MvZkMjaOAGNo694uXkXyjgAoXVD5XXdK5x7yrNVhtWCWiMEiw84cPSqfydVtdrCfQQVmXG97dO8epF2KRwb5xTJGQyedC2/NuiZHBUNGsTx6CnFkvFjvUufq9V01udxC6lgOxe31FRmkafNnb/AKgQrJa77J9SidotzKsXCIfI5ieyWO7w8JBTTg/Rk+GqkQVvyrPgQU09voX/AJSvS8AY5mCUbXghwjFwV51TRS1NRHBFcvkcGhepQxNhhjib5rGhov3BXHtnOaPQhC25hCEIBCEINFCELowEIQgEIQgF5n0xwCShxA1VNE58FQ4uuNmO4g+//wAL0tRVVNDWU0lPURiSKQWc0qWDyKmjED87HAyj+84NPd3962MMnqKN2YyOlc9p+ac7U/vG/mgcyr2IdGpcKcZYT1sA161wBMTe9v1jysuXnq3TB8MRLIL5nuOrnn948e4bDXvXOzftvf8ATraPF4aupdCCHOaLlzL5fAc1fDgSDey5vo1RMgrS6V9nujuIiNRrpfv7l0zg0jlb2LyckkvTvh3Oyj0FPabbO05KIAfUJ8CEAm/bFhzAWdqsMlu7taC+53TDTiWQukdcX2BukzEBtgH3PAC4ShjQbgWcd7re2UclO8Od1R1UBY+Lzmn0q71pbcBoLiPOI0upBINGvLX3GptomxnmxaXF1ncAkLXNIIGvMFWpKaIm7Lt8NlA6KaPYZ29yxcm5Cda8cb+Ke6drGZpDkaNddAqtRXQ0jC+Vt3fZ5rlsUxeSrcWueQ2+jRsFccPJMstNPFekFw5lMcrNs/E/BczPUvm42HvUL3lztSkuvTjxzFxuVp3V/NlxKYpcw6ki6iAutxmlA7wlDQTYEn0IyO4BObFIdmlXaaKABpfxslMhvpoE5sTyQ0DXkFG85Daxv3hNmlimpZqp2VjdOLjsF0lBh4pIQA4PcdTdZmEztpYMskT5Q45s0Tg4i/Ai60ziVLl+ZlGbazhYj1oMTpAwtrQ4tAzNWWdlo4xN18zH7i1rrOtcFVF/CHFs7i0/V/ULTxCXPQSjTVv6rGw54ZUsubBxyn0rXrac+SSuB2bdZVkU0jGQSh0Ye91stxtvqo5I8kTXW0JtfmpaKISnt3yN1NlbxWO1JFIG5W5rAehUWIKN9bh7Y8+QcyFpUNG6kp2RPs+3EKPCQH0cYBNwwE+kn4K+5kmXKRdvHKdfBAjWNmNtmDjz/wCFIWBt7ahK3K0dk5bcDopMzSNRYoK4ijkJu2xA32Kd1OW1nE+Oqe5htcFDdN90DG5xe7bgctynh3O4PeLJ90uXkgjGV7souWjcjj3fz3KYBu/vTTCDrax5jQpQxw+tfuIQBZ/ITS1Ld7Rqy/4Tr7UZ2ka7d4soGGO/C/imGMDQXb4FTB1uOnckc5rlRAWukkZCHAuebAHjbVNqKqGlcW1D42kHXK4O147a+sKCvlmp5mTQWEkYLoyediCPb7FnnDIpMK6wl7qtzS+xG1tbeOig6CoLrnLYHmN1lCimr6+NjXkZTmLnHRoB3KfDWxx0cbaqTLJkABcbA20356LZpGtZTNZGyzngOe7iSg0MPyMeIYBaKMFxPFx2up3ztF7u0O55JtFF5Owudu+wPguaZiVQ0kSFsmu7t/WFw+RN4eP9t4Tdala4g2KzXlDsStGQYi5v2Sb28Dw9qcWh7A9t25hezl8j8V4+nbSs/MTYA+CjLX319qlmifcOF/0TRG3KXSPLTwGXdenim6jKkd1cwIfYk7qu1pc466e9OqezUdkguadL7JGvAAvYHkCvpz0529aJIMjddU0PAACR7n3Ja31qLO4u7YsfWFph0HRajFbi7C5l2QDrCRtcbe1b3SzEDBSmOM2ceyPE/wDCd0QpGUeDOqnNs6c5yf3Rt+vrXMdI6t1TiJbe7Y/ed/09S1jj5ZTEn9slalI1lbhhpGyMimZJnAcbB6q0EL5J7tpjUNb5zeGvetGbCITG6QONI4a5JXhw9BBuu/JnN+JjL7Uqulio6YMe9r6lzr9h1w1qhoaV9ZUthZoDq48goF2/Q7CQGiaRty4Bzr+wfqmeV48f+aTut/A8MjoaVhy2dlsAeA+KPLJKqeoZCTlZG7Ll4nmpq6rAiqImE52MBJ8dFnUlQ2gpy4jNLLqG8hwXgyy1dNyb7Na9lEDGGCWdws++ob3d60MPFa4h0mSKLgwMAv8ABLh7qmod1srGRx8LN1crElbFFVCnkzMc5uZriOy7mB4aesK4Yb7TK/SyhQvqoI3xtfMxpkBLbnzgLX94U112YC52qxMVfSClpaNzZBFC6e4OjnW0F/C/5u5XcerjT0T4YXf1mZj2xgbg5Cf0XP4GQ7pJh0g/vMOafV2f0W8Z1sdfTVUNWwvp5A9rTlJHA8lMuewqobSimc0DJViSSRxdYMGe4PpL7erkuga4OaHNIIIuCOKzZoKq1Y2odH/VntDhwI3Usk0URaJJGtLzZoJtcqtUYnSwSiEyCSc6CJmrv+PTZZs3BmGoLc8NZThofu5rbG/PvUsRnoqOQsN2te1zXcHArTrGTOiJgyl44OFwVmNr+uY6lqoxHmGW4FrHwXns8b26y7acb4q6kBIu141HJcD0rwY00zqiMH97Tcc11eGTGkjqesByxlpsO/RXcTpW1tGbAPIF28bjl6V1wzvWU9s61dPJYppYSTFI+MnQlpstGnwovaZqybKC3PlaczyOaqYjSmjrHxWOXdt+SfSVjKSB7o2E1TuyHnUNb3d69me8sfLBmdXVJiNNHCYpIA4Qytu0P3HNT4BVmlxBozWEmnp4fz3pksWI14M0rHOaxt7kBoA7lQBsbhWTyw8bT1dvVoniSNrxxC5zH6aGlqvKXmzZeFvrcVo9H6zyqhYSbki/p4+1HSSm8oweUhmZ0XzgHhv7Lrx5TeLpx2TPt5pILSEd6Y7RTzxlsgcRZrhcKAm9+a1L0xlNVpYbTjqfKXNzZHEhoOrgB8bJ89Uyam7IDSTq0bBWKBsUNAS0/OvsTrt3KlKGdYXdXa52BsFnq3bct1pVAuU5sTzs0+lS3tbK0N8AndY1vnO9G6u0EdN22l/m31AOpW9hQp2ZmRRCJ1rl2a5I7ysMSvebMblHM7+pOziPzTd53J3XPLuOmEtvTop46GpYZZurkDOyXHguZlpgZHGA9i+gcdU5spAtra990CUB1wuW7PT2Y8c+0fkzm/SGw7tU4sY11g8jkSpGyXvc6KN7mubb1J5W+3WTGegYxm7TbD7TStDCKw0FVlL7xyWa6/DkVmse5rbXSSBzhcalEy1Y7WdzrKo9z+QKsNdmhZm87KL+Nkwsue5crHlViXHdntStfY+YfQpTGmkW71NKcKhuW2VwPeFymOVnXTZGnshbuJ1HUUhB0c9cfM8vlcSV6OLHvbhy5daWIjamLuPBVXG5UnWfMBg5kqJeiTTjbs6N+R2uoOhSyRlvaGreaWSGSJrS5tg4aJrJHM225FVk0XvpurEDTM4g2FuNlE8tPmix4q5TR9XHrudSpasm1mJuVoA2CfNGHQuuLm1hzPcmtIaLuIA5lVqqtBGSE/6liTdbvpSmI612U3ANgVGhC6OboMFcJcPdGQLAlvoP/lSYW8FkTibWiy23JN9fcFiU9VLBDLHHoJNzxVzBYS+q6zPYRjbxUy9NT23nkOb8RZQ3Cmt3lNcNNVwdUVwlRbVGUcW+xAJCnZb/APBQWgN0uEEQ2tyUNSzPEWkXBUtrOIv3pHAkbqoyoKSEyN61xsTqBv3q/UVEPVObTw5WCw7Wt1DPEGuzjQnS6QstTt/eddat29XDx/t3/aTrXynNIb6WA4AKhVnUq5fKwlUKnUX5pHq+RrHj8YrDikLidySntFyfBWGMY6MdkepdN6fIs2qh7hsUNdYk81O6FnJT0sMTmOa5oJBv6FLlJNkxtuljCKtjneTzWLCbi42K1paWNrrC5G4IcRcLG8jiHm3ae4rbop/KIOpce23zTzXi5r/uxevin1kiEAHmvcPSjqyPrv8ASVN3JpXn867aiPKftH1Iyu4OHqT0J5VdIy2Q/Wb6kZH/ALh9CkQr5VNITG87sjPpTmwC2tHG/wBIUostbDcNdUWfKC2L3rphcsrqMZ6xnZej+GsEnlb6RsJboza55ldAka0MaGtFmjQAJV9DGamnhyy8rsIQhaZCEIQCEIQaKEIXRgIQhAJEIQCEIQCyKvo1hlVOJzTiOUHNdmgJ5kbE8VroUHK/0SmgqfKKasDn3J+dbv4kLQZhNTlGd8YPIEke5bSFjLjxvtv8mTHbhU4d58dvSnnDJtLSMWqhZ/DgfkyZPyS++YPaHcwnjDpRoXtI9K00J+HE/JkyjhktxlkaP0R8mzEavYfWtVIn4cT8lZRwuUj6RvtTJcNqxERTyRB53L72C2EKfgwX8mTh6zodilXKZH1dPc8y74Kmf/T/ABAn9qpv+r4L0RC6TCT0x5WvO/8A+X2If4qm/wCr4I//AJf1/wDiaa/+r4L0RCuobecn/wBPsRJ/a6b/AKvgnR/+n1eHdqqp7d2b4L0RCaNuBb0Cq2n9pg9vwUo6E1uYA1MDWX1tcn3LuELPhF865eDokIIy1j47nd5vcrKxDoLW1NW6WKpp2tIGhvfbwXeoWtRNuAj/APT+pDe1VxB3Nt/gnf0JxWxa6sppWbASAkgcgbXHoK71Cag8+k6B1722FRTN1vYOcR7lH/8Ay+xD/F03/V8F6KhNDzyPoBiDSCaqm/6vgtWbopWSU8kYqIe20jW/wXWoTSOHw7oTVUxd108Dgbebfv7lLiXRCurC1kc1M2FuwN739S7NCaVy+H9GKmkpWROlhLhuRfX2K0MDqPvY/at5CaGEcDnJ+kj8NUw4BKTfrIwe64XQITQ58YFVNPZmjPjdSfIs53kj9ZW4kTQw/kOb7yP2pRgs33kftW2hNDFGETgW6yP2pfkiYbSMHrWyhNDGODynd7Paj5HltbrGLZQmhhOwJ52ewHe4uL/FRuwGp0yzRnxuuhQmhzU/RyeeLI+SL2/BV4ujOIwvFqqFzRtmvcexdYhTQ4uDoliMMrh5RTSwOscj76d+263KfC6qMNMksbnAWOl/VcLYQroVBSvyFpcCeawz0aqC5x62LU9/wXToWcsJl7WZWenL/wBGqm4vNERfXf4K6MGlPnGMfhJW0hc7wYX23OTKMduBMY4SAgv8SB7N1DVYJVTtd87EHbDey3kK48OOPo/Lk4mToZWvLj5RACfH4JjehNaCL1MHov8ABdyhdNRjdrij0NrLWFTB6b/BR/0Jrb/tFOR4u+C7lCaNs2pazD8HjhBAZGwNJAtoBqfYvOHl9TUFwF3yOuAOZXc9Lqjq8Pc0GxLbes2911wQ303XXhndq31pdp563Dg60ZDHecHs0KZVVFNUR5mU5imvrld2T6OCnNViOGPEMjuyNmvGYEdxVevqHTytL4GQuA1DW2v3laxm8t6L1BhtMKutjidqy93eAXq+GwCno2C1nOGY+K4LobR9fWukcLtuG/qf09a7utq/J6imZ9V5Obw2/VcObP8Aff8AhZOtM/DXierqHvF2vab321Kcw082IWhiMzr6ueeyPAJr6CaKOSKLXO7V19A0c1fwymighJjcHuJs5w28AvLjLem7Z7XgsjpHA6ejiEEhiq2yg077gWdyJPAi/wDytdUsXpRW4ZUQFheXMNgDY34WPNemdOTnWSOxdoyMFJjlCS7qnaNfz02IOns4KSHJUB08Mj6U1Q6mVrXEOppgLN9B2se6yyxN1whfJUk9T9DXsHzsPJsreXft37rSZK2tMj304Nb1eWqp4z2aqLg+M8SOHHhyXWwQVpki6utfnIHV1BaXZix8ZySN/KRueBTsIhFNi9C5xOWKCohueTHn9CnyzRRsk8ok6yB3bedibjK4/wCphvbm1wXPtxGsGUtNjlkaDlue01od7gVnLKYzt14uDPl/jHQ01O2XD4oXG0ToYKdxJtZob1kh9IIHoUc2JS9UHOqZmQuvPI1hsWxE/Nxjk53Pe3cq9FXtxCm8llBZlBD2s3ka7fKOdmhv+tTymVsrHMgZLUOkJghGokl2Lz+4waDwurNXtjLG4XxvtTlNU13UQ5pcYrhdzSbiljvcNF9j7rcFt4PR4fhFVDQNlEta/tzPAJNwNASNhvvyVeliGHCUQzg1Up/rVe5uYB32Yx9Y9wHjyWhgMBjlltTOhjaAWmR15HuNyXP7yLeAPemV6Zbiy8XbGMj5YM7DoXtNnBaiZLGyWNzHi7SLELjlNxZdVk1Jhfhj3QG4OW5O+nAq5hMnWUEd923as6Ojcx7xE8SU8gILgb28QrELzQOpaUntPN3+nQfz3LjjbvdbutOZ6bUGRxmaPNOYHuO/tXN4VOynxCN8lsh7JJ4XXpHSSlbU0Fnd7Se4j/wvLHNLXFrhYg2IXt4e8bhWL/a1XVc80z2yTmRocQLHs+NgqpBG4t4rabnpIYPIqJsrnxhxlLcxvxCr1rajq3vrmsjfJYx9gXNuAttvxW8M56kLGt0OqrPfA47G48D/AMj2rsCA5pa4XBFiDxXnfR2Ux4kADbM0j9V6I05mhw4i645zWdh9SvP8Q6N4q+YtgpC+NnZY4yNFxffdVx0Xxo2JovN/zGa+1ekIWdFytu3BydHsVeQ5tM5ru6Ro/VQu6O40f/jE/wCtnxXoSFPFfJ53/RnGHedTO/3Wj3FPHRvFG7UZ9EjB+q9BQnieWnAHo9i9rCksO6RvxSf0cxYf/EP+434r0BCz+OV1x57PUefHo5i/+D//AKjfik/o5i/+DP8AuN+K9BQn44v+Rk89/o5i/wDhD/uN+KUdG8W40n/9RvxXoKE/HD/Iyeff0bxf/CH/AHG/FK3o7i4/+If9xvxXoCFPxw/yMnNRUGIhoD6fh9pvxU4oKsN+h1/EPit5CfixrH5awvIav7n/AKh8UhoKo6dSR35h8VvJFPw4n5a4TFsDxiplJipC5vD5xu3rWV/RPG/8Cf8AdZ8V6ghdMcZjNRzyyt9vMP6KY5/gT/us+Kkp+iuMNlaZKAlo/wAxnxXpaFUecVnRzHJ32bRHI3b51nxVYdE8b/wJ/wB1nxXqCRB5rF0UxgOBfRcfvGfFSydHscvaOi059Yz4r0ZCaXbzF/RfHn+dRuP/AOVnxTf6J43/AIE/7rPivT0IPMP6J43/AIE/7rPij+ieN/4E/wC6z4r09CI81p+jWOwPzChJBFiOtZr7Vdwno9itPPK+ak6sOFgBI08fFd6hLN9LOnL/ACTXfcf9Q+KYcIrz/wDH/wCtvxXVoWPCNedcm3B68O1p/wDqb8U/5JrvuP8AqHxXUpE8IedcscIrvuP+pvxTTg9f9x/1t+K6tCeEPOuQdguIFwPk/wD1t+KacExH/D/9bfiuxQnhDyrh58BxNzQG0t9ftt+KSXAMULY2tpbhrftt348V3KFfGOuHyMsJqOBl6PYsWhraQnn8434qvP0ZxhzWhtGT/wDkZ8V6MhPFc/k5Z+3m0XRfGA45qKwtb6RnxUkXRrGGss6jO/3jPivRUK6cNvOz0axf/Bn/AHG/FLD0dxiOUE0RynQ/OM+K9DSKeMp5X24f+j+J62pj4Z2/FDMFxaJ4e2kJI4dY34ruELH4sXT8tcxLhVa+zxBZx84Zhv61H8kV/wBx/wBbfiurQuf+Ni1/kZOT+R6/7g/nb8UfI+If4f8A62/FdYhP8bE/yMnJ/I9f9x/1N+KlgwKsefnMkQ7zc+xdOhWfHwPz5M2kwWngIdITK797b1LSQhdscJj6cssrl7CEIWmQhCEAhCEAhCEGihCF0YCRCEAhCEAhBIAJOgCwsQxF05MUJtGDuPrKW6F+pxSGG7YyJH9x0Cz5cVqX+a9sY7m396oJFnYndV1BNzUy+gkJpq5/8TN+cqFIQoqfyuf/ABE35yk8sqPv5v8AcKgRZBN5bUffy/nKPLan7+X85UFkIJjW1R/+RL+co8sqv8RL+cqBFkE3llV/iZfzlJ5bVf4mX85URSIJvLar/Ey/nKPLar/ES/nKgshBP5ZVf4mX85R5bVf4iX85UKEE3llV/iZfzlHllV/iJfzlQosipvLKr/ES/nKPLar/ABEv5yorJLIiXyyq/wATN+cpfLKr/Ey/nKisiygl8sqv8TL+co8sqv8AES/nKhSoJfLKr/ES/nKXyyp/xEv5yoUKibyup/xEv5yjyup/xEv5yokKCXyup/xEv5yjyup/xEv5yokWQTeWVP8AiJfzlHldT/iJfzlQoRU3ldT/AIiX85R5XU/4iX85UKVBN5XU/wCIl/OUeV1P38v5yoUqCXyup+/l/OUvlVT9/L+cqHZAQS+VVP38v5yg1dT9/J+cqMIKCXyqo+/l/OUnlVT9/L+cqIoCCbyqo+/l/MUeV1H38v5ioUIJvKqn7+X85R5VUffyfmKiGiVBJ5VUffyfmKPKqj7+X8xUaEEvlVR9/J+co8pqPv5PzlRE2SIJvKaj7+T8xSeVVH38n5ioghBN5TUffyfmKTyqo+/k/OVGksgl8qqPv5PzlHlVR9/J+YqKyEEhqqj7+T85V3CpZpaqz5HuaGm4LiVnWWhgw/rMn4P1Vgyemsh6sN4F7R7CVytO9sdRE94Ja14JA4i66Tpm672D/MPuXP4fTtqq2KF5Ia46232Xbh1OO2rfcXRXxV0j4K0kRPcTG/izl6FTxKUTYhM9pu3NYHuCvmioepFSY6oMJyiMDtX5+CyZMvWOytLW3NgdwrxeNu8Vy3rt3PQaENga61iWud7bLVx5h6yJ/AghVehjf6gDxEbf1VxrhV1E9FOdMxLHcR3Lxcne2p7R4jUvnkFNFrmNzbieAWxTQiCBkQ+qN+ayqh0VC7r2DNPLq0HZoWnPUxUdN1tTJla0dp1r+5OOd3ftMvXSdZeI4nEzPSwdVPU6ZoXPDbtO+p0vbgqtZiVJXwdWMShpG3vmErXOPcRtb1qk90boxG7GsLqIxs2ogYfcQPYvRMWFOemmiyPL5DNHo0ztEMwHLrNWPHcVXfK2nZnLnw5D1kdhlLXdzdcpPddhvwVsFsD7wVlBGzciCtcwH/S4Ob7FlYrUZ42M7AJcSerkYQe8hptfvyjxW7dS1viw885j/apWVk9dOZpyL7hjfNbzsO9W6LEY6bDqimdAHGQaEuN7nQ25aKKOmtg8tWNSZRF4C1z+nqVFfPyyyt3X6bj4eK4eEnqnNLmuD2OcwtNw5psQfFb+DVoqWyRv7NQWhrpG3u6MaBrQ3UDmG6m+4WXhtP5S6ojtoIXO8CNQoaM/1uIWabm1n3ttxsD7l04crLJ9V5fncWHJjlZ7xdR17GZnse5rwMobTtEkrW8hbsRi3p77qTBcSpaKaSKQRxmZw0bMZpL23fYEanjf3LMc2NzWioqg7LtH5LM9g8GgNb7E19TAAGddjHVjTJTUzYW+yy9mo+A7xrmvaHNILXC4I4py4PD8Vhw6oZ1FHi5hBu7O8u/6dAuvo8Upa0N6qRwc76kjSx3qKxljYM6oL8NxIyNBMb9bcxxCbITNi0IaS4Ast4DVWqyVsta6kqQBG6xY7i02TZGsoY3VDTml+jZfbTS/sXks/wDx1lXsRZ1lBMOTb+rVeT4mwR4jO0bZyV6tT3lwsB5JLozcleX44LYpL4A+wL18F/exfRlEa+UGGjfLYakNfYD4KKrpqmnf/WmODjxJvf0q/h7RNhjoRUMh+evJd1iW2CGVcVNFLE6TrRHLeLibWIuDsunlfK6hrpTwt/V4lTu/ft69P1XpVMb08Z/dXmNF+2wd0jfeF6ZRm9KzwWeb+cT6TISsGdxAOu6k6k8wsMokKTqTzCOpPMJoRoUnUnmEdSeYV0qNCk6k8wjqTzCmkRIUvUnmEdSeYVESFL1B5hHUH7QUESFJ1J5hHUnmE0I0KTqTzCOpPMJoRIUvUnmEdSeYTQiQpepPMJOpPMJoRoUnUnmEdSeYTS7RoUnUnmEdSeYTRtGkUvUnmEdSeYTQiQpOpPMI6o800I0KTqjzCOqPMJoRoUnVHmEnVHmE0GIT+qPMI6o8wgjQpOqPMI6o8wgjQpOqPNHVHmFNCNCf1R5hL1R5hBGhP6o8wjqjzCaDEJ/VnmjqzzCBiE/qzzSdWeaBiE/qzzR1Z5oGIT+rPNHVnmgYhP6s80dWeaBiE7qzzCCw8wimoSlpHBIgEIQgEIQgEIQgEIQgEIQg0UISLowEIQgEIQgzMYqcrRTsOrtXeHJY9lPUyddUSP3BOngoiFiqYghOsiygZZIQnkJLIGWRZOISWQMIRZOKLIGpLJxCAgaQksnFIgSyLJUIGlACVCBEqAlRQAiyEIBIlQgQISoUAEiVCBUhS3QgRKhCAsgBCUICyLJUIEskTikQACWyEIBFkeKEAgIRwQKi1kBKgRFkqEBZFhZCECFFkJECoskS7oBCS6OKBUJEIBaGDftD/wAH6hZyv4O4CqcObSkGL0yb22H/ADD7lzdO+WOZr4LiQebYXK6rppGSwO4B4PssuYoZhT1sMrjZrXankOK9HD/p1b7i2zEcVcWBsru27K27G2J5bLPlziZ/WefmObxvqtl1dhrQ1n9YeGS9a0gAa3v6lkVMjZqmSVgIa5xIBV4vfrRk9D6GO/8AbwP8tv6qbEmPpMRbUNByuOYHv4hZ3QaYOga29yGub7brYqpxFWPgqhnp5LEX+r4Lw8k9y/23PaDqzUYsGnzGWv4BbgLXtuLOafUVk17mwUbxFo578rnDci1x7Ffw79hhJ+ynH1dJl3NsjF+jdFUvE8OHxPkuS9olMWfTuFr3/wDK5yWjhhncx+CUdKGGzjU1p00vwdrvwC9DVPEKKKriBeA18ZzMeIw4tNtwCCvTjnZ7YcZGIgwFlPQvF7fMURe0f65CAqVe0uphKOqyNdqIo22bfTVzGhvtK046ZtQ9k9Q2aa+01dctJ5MiGrvcp5GRuzOqXktaLPMmoiH2bN0Dj9huvM8Fu6s03x53DKZT6UOj1VTls+HVxAgqNQSbZXePq9StS9D5+tHUVMbojxdcEfFY1bh8lNKWsY5zBlB4lhOzHfvW3tzUceJVcTOrZWTMaNmiQgD2rxXG49ZR9vHL8l/Jw5637ldDWQUnR/DJoY5BLWVDchPEDw4Bc/h4vWsOaRoZdxcxwaR6SRz5pkcU9XIS0OkJ1c83NuZJ9B9S1hQMoorukbZxAdUAkdU+2gdbUA30cOeoK6ceFuW71I4fI5ceLjuEy3lfdaLZ6yKIGHE5CCNOtcGHwBe0g+tTiuxCKPPLVVMTQLmSWkZKz1xlY7HzUszjCZY3kXkZEAXDkTH5rx+82y2+jdPTVUslYG07nxuytfTgtY8Eblp2d6F6LNdvkLFLJjM0sLhLBNSSC5lbF1Zt3Ak6+ha8dPHG7MBd53e43J9P6KYC2yFztGLjcQdknYb5ew63BVql0lVLDC3tOtf0nU/orNPIBitRFJYxyE5gdtEVFQymDfJ2f1mQC5tct5BeSyXddZ101HAQUZA2Yz3BeU44b4rL4N9wXp9XeDC3hxzEMykniTovKsTeH4jOQbjOQvZw/wA3O+klJQxyU5qKmcQxZsrdLklOlw+ItHklW2eQnSMCxTKatYynNPUwCeLNmaMxaQfFK+oogA6GkLX6gh7yW2t712vn5HWkFF+2wfxG+8L0yjFqZngvN8Lj6zEqdv74d6tf0XpVMLU8Y7lz5v5w+i0zia1w4ZP1CvKlRi9TM7kAPerqkYCRKkQCEIQKhIlQCEJEAhCEAhCRAIQhAIQhAIQkQCEIQCEcEiilSIQgEISIBCEIBCEIEQhCAQjgkQKhCECIQhAIQhAiEJFAqRCEAhCEUJEIQCEIQCEJECppaHIukLkDCC06+tCC64smtOtiopyEIQCEIQCEIQCEIQaCEIXRgIQhAJk7i2CRw3DSfYnqOp/ZpfwH3IOdSWT7JLLmptkWTrJCEDCksnkJqBhCSyeUiBhCROKS4QIkCWyRAFIlSXQJZCLougSyLIui6A4pU26LlA5Km3KEU7RIkui/coFAQkui6BUJLoQLdKmhKgLovohJrdA7ilSBCBUqalQF0qQ6JUAhCLIERxS8UiA4JbaJEpIugNUElJmAS5gOIQLfRCTMBsUmcDW6B2iE3O2/JJ1jUD+CS10zrBbYo6zuQPRZR9Zul61A+3tRZM6w32RnO+iKkGhuElgLdyjzuKTO4319iCUDQK1hrstazvuFQzv11snRSujkY+/mkHXikFrpfB1lA54BJAv6j/yVwa9PxWJtRQuvq0jW3Iiy8zlY6KV0bvOaSCu/BdWwvrZiEIXqZdL0MrOorHRuNm5g716H9F3OKUZqoAWD5xmo7+5eWYZUilro5HGzL5XHuK9QiJrsLbkeWytFg4GxBC+fzY6ys/tuXrbM6ueaEQFjusaQMp052/X1BalPUCOrZRC1mR2vzcqcOIPcTDVdmQHsvI2I5qPORjEclvPcNPHQryyzHuOlm/boFXrpeqo5XB+R2Uhp00dbTdSRzMke9jXXcw2cOSoY5HRy0YZXkCEOzOJeWgAb7b8vSvVO3FixlhbJUNqHxUzGZZcQdo5w+xEPqjvH/KpR1E0/k80EDY2ZsmHUjvbK/wAOZ7/TXqq35cqg6obJBg9MC6OJjbGW1gABxJuB3K5DQ1lUwzSQysmqvm3NY23ktOOAHMjl3rtrXsOpfpmiGTrHsB6t5F7uc7KHnmXOu7wYEsrIYT1rQ0RMqKZg42bnef8A6uCmayajjd8wYqtxfKGHXLYBkTb8R2h6bqtjzWxYDXti0bFWRxt8GxtA9ynuhaNwhkbTdYGOicGMk5XOUG3dIz/rPNWSZGdplKJD1ZHUaESxg9uL8TDe3cVSqWxS188D3tYySaSnJ5CQB8Z/MHetaEEGITQCR0Mkb3sE4eAD1czdCbbkOG4tztulGZWQR0kMEofJNhDzmgnjPztI48L727u7mtTo4Xx4lJ1+R3lEYMdRELMqLHcjg4fFRGb5OmbNUU7m0NfpU0z236qQ7uA4g9ySgo/kLHGtjk63DZ3WaC6/UyHa44X2ulu4OuVTEKo0kAeACS4CxVmR7Y4y95s1ouSsfG5OsFPkuQ4Ejv2Xmzy1OmsZumVMJjq3z2Lo5G5ged+CfhtHLLUmqqGka3F+JTn1raaNpNnyBoYxvADiT4/op8MbPKTU1Dic2jG8AOdlyklybtsiHpHUtpsPJcebj4ALyxzi97nONy43JXYdNq/NeFrvOOUDuG/tXGr3/HnvJzy/oIQheplqdHousxIG18rSf0/VeiNGVgHACy47odS5pHzuG5sPRr77epdg82aSvDnd52tfR9C3syOt5zvYrShpm5adneL+tTKsEQhCAQhCAQhCAQhCASEpVHJwQOuOaW45qMNulyFA5F+9NemgXQSIUZFinec1A5F0zIe5NKCVM1zd3ilYNFGglQmv81NBsUVIkukfq1NZugei45pj3a2SBpOqCRCiBIKkUBdF1G43chps5BIkuOaVQoJUXCRpuO9RncoJUIQgEIQgEiEKASJUiKEJEIBKkQgEIQgEiEIBIdkqQ7IIzvrslAFyLJDukugdcCyZIQGg32KVI5oMbroHA3CFHA7NECpFFCEIQCEIQCEIQaCEIXRgIQhAKKp/ZpfwH3KVRVH7NL+A+5QYFykuUvZ5ou1YUlykJTrt5oIaeKCMuSF3gpMreaTIzmUEJJSXNlPkbzSZGoK5J4oIU+RiTq28roqGwSEKbK3kizeQUTSAhJZWOzyCLN5IaVkKxYckh04IINUmvJTm/JJrfZFREJLHkpteSBdBFY22SWPAKfVFroIbEcLIsbqUgJhuCgSxQAUtj/JTkDCCNwjKfFPOm+qA4cgEDcpShnel3TspP1UUzL3oynmnhrraNd6kuVx+qfUgjypMp53UvVv+w71Jerk+wUEVikynmVN1Uh0yFL1Em+X2qIgRrzU/k8ltvaECml7vWiq48SEhvbcj0q15JJzZ6z8EvkbuLmKioCf+Ee1XBR33ePQEeRji/wBiCnZFtVdFCwbvcUvkbPtuQULJeavGjiPF3rTxSxDn60Gfw5IIur/k0Q+r7Sl8ni+x7SiM0jZIAbrTEEV/MCDFGPqN9SKzA0+pKWWtdaXVsH1G+oJMrdOyPUgzQ1ODTy9i0EiCjkNvNKMjz9Uq6kQUxE77JThA/lb0q1shBV6h+mg02ulEDu71qyEINSk+eoGsfwGU2XA9IaR1NiLnEaSa+nY/z3rtsNkyyOjOzhceKzOluHmamMrBcjtC3tWscvHKUnc04hCEL3Mhdz0OxZroxDI6xADXX9h/RcMrNBVvoqlsrdRs4cwuXNh5Y9e4uNep4hQQ1HzheIn7ZjsfFQQUboerlmcx7WOvdpvpz9yMMrIMVoRFIc3Z0PMc/FVpaarw+Qvhc4x8xr6wvm5an7tOk362cZzSYw95PYedfA8VpVeG01dMySqZ1wYOzG7Vl+duPp5LFLvKwGgWe3YAcPguigI6llnB3ZGo4rXFbumY6iK7D1TLs805R2fDkpEJV2c1HEqYTRxy9q8DxJlaLl4Bvl9g9IC5fHnCTorVSjXrK5x9TiP0XarmukOGB1FFh9KwRxVEzAA0aMI3Pq1/0nmtY3sQYNQ+VYqydzw6LyanmI3u8AtHucusUFNRwUusEYYcjWEjiG3t71OpbsRywxzNDZY2vaCCA4X1GxTKmkgq4nRzxh7SLcj69wp0KDHxupsG07T+879FI6nE8UEY+kiZqTsLjbxVbEGtbXPqHG7QRa2uoH8/zvCJKus+ahDgzkNvSV5bf3XbrJ10tU2GMdPeomY932GlXMSqm0VISCGuIs3u7/QkpKSLD4XSSOGa3aefcFxXSzGTUSGnjdvo791vLxXbDD/bJ3Wbd91g4nVmsrHyXu0dlngqiEL6WOMxmo53sJUi0cDpDVYgzS7Y+0fHgpnl442km67Ho9SeS0LARY2t6dytR7c7ms+0dfBELOqiazkFLTtzSOfwGgXixjWVWEIQtsBCEIBCEIBCEIBCEIBRycE9MfwQIATslDTcJA4hGcqhZE0X1snP2CRnFA3c6lSDQWTHCxRm7KgVzuASNbfUpqdnKB6i4hPa691HxQSP81Mtoe5Pf5qaziikv2bJWblI4WKVm5RDTuVINgmPGt0geQLIqS4ukcbBRgElOedgoEbukPnJQ24vdI5tlRIDcKIbhOYdCE0ecEBq1yQ7qR4uO9RhQTISIQCEIUAhIhAIQkRQhCRAJUiEAhCEAhCRAqQoQgjIu5JY3snbO8Uh0IKBLcyggZTulKQ6tPggipfoW+CmUNL9C3wUyihCEIBCEIBCEINBCELowEIQgFFUkCllJ2yH3KVV679gqP4TvcVBzpki+8b60hki+8b61nIXPbppodbGP7xvrR10X3gVBFlNniv+URfb9iTymEfX9hVGyQhNr4rprqdu7if9JQMQpztm9SzZWpsbU2ljWFXCftepO69h2J9KoRt2U7WqotXDuIShn7zfUomhSgIhQz98epKI2/b9iA1LZAZGfad6kvVs+071IsgBAdWzm4o6uP8Ae9aWyEDeqj/e9aOpZ3+tOQgTqo+XtR1UX2L+kpUqBBFF9gesperi+7agJUCZIxsxvpF0ZWfYb+UJUiBdOQ9SEiEC370XSJUC3RfVCAoAEo1SpUDbJUqECaoS2QECJQEoCeAgZZGVSZUZVQy1kWT8qMqBtkWT7IsgjtqghPypCEDbJLJ9rIsgjypCFIRokIQRkJuVS2SEII8qSykskIQMsksn2RZAyySyfZFkCMJY8OabEG4WpIwVdLpxFx3FZdlcoJsruqcdDsnvocDjFCaKtc3LaN5u3u5hUF6D0iwptZTFzdHbg8jzXASMdFI5j25XNNiF6uHPc8b7XKfZqEIXdlq4Jiz8OnaC4iK97j6p5r0nDcRiroQQ4Z7XIGx7wvIVpYTjE2HSNALjEDew3b4fBeXl4v8Adi1LvqvWA1oNwACo+oDZM8biy57TeB9CzMKx6nrYgXyN/ENvTyVbFulVNRXbGczh6SfR8V55q9Lquhc4NF3EAcyq8mIUsfnTN9GvuXnFd0nrapxynKOF9f8AhZhmrK1+QySyuOuW+nqXWcWd7vSdPTpOkNBG4tMlz4ge8qB3SfDri7gbai7hovNZqaeFodNE9gJsC4JRR1Jj6zqJMlr3yq/in/8AR/8AHprekuHu+vb/AFN+KtxYrRygFswF+YXknUS9T13Vu6v7VtE9ramGMVDOtjZweCR7U/F/WR1/T2KOWOUXY9rvApssZksM5aziG6E+leV02O11O4HrM9tr7+sLpsK6ZB9o6nR373H0/FYywyx9w1Pp2DY2NYGtaA0bCyHOZEwucQ1o3OwVUYpSmnEokuD9Ubrj8f6UGQmKnIJB2GrW/ErE7usTX9rXSbpFkaYYSC6/Zb+p+C4hznPcXPN3E3JPFD3ukeXvcXOcbknimr2cXH4T/lLdhCELshQLmw3Xc9GcN8lpg97bPOrvHl6Fg9HMLdVVAne3sNPYvxPP0Luo2CNgY3YLx8uflfGeo1OoVxNrDUnYK1GwMYG8lFAy5znbgp1mM0qRCQkAaqoUnRRl/JI59/BNQO6wpRJzUaEE4N0qZGeynIBCEIBBQkKAQhCAQhCASIQoBIlQikQlSIA7IQdkIEQhCATC4DhdI519OCagUuKS6RIgcHkJweOKjQgmGuyFE12VSoBCEKAQhCASIQihCEIBIhIgEIQgEJEqAQkQgEIQoBCEiBj0O2Su2SN1CoTggjQoGxCQ7FRUdJ9C3wUyhpfoW+CmQCEIQCEIQCEIQaCEIXRgIQhAKCu/YKj+E73FTqvXfsFR/Cd7ipRxdkISrk6lS2SBKgLIslQoqORvZTIxspnC4TIhsrEqeMKdjVHG1WWhVgBqkASAJwQKAlQlQJZCW6RAJEFIgVCS6LoFSpEXQKlTUqAQhIgVCRCBbpQkQEDkBJdCB2yEiAgcEbFASoBKEDRKECgJwSBF0DkJLpQgUIskSoBCVIgLJtk6+iQoEKEIQJZCEbIGkJLJ6aUDbJCnIKBlkWTkiBtkhCekQNRtrexS2KSyDSp5RPFZ1idnArl+kuCEk1EDbu7vrD4rYjlMTg5pFwtH5uqh5g9+xVm5dz2s/wCXlR030SLqOkGAOY909O25JuQPrf8AK5ggg2IsRwXs4+SZxLNESpFaw2HyivhjMLpWl4zNbfbit26m0Mppp4Hl9O5zSBqRroonOL3FziS46kk3uu6FPhGCyEBjs0uj2ntdm/fwWVj+D0VHhjZ6KNzy947YcSA2115sObDLL06ZceUx3fTmFp9H/wC0x+ArMUtPUS00vWQuyvta9rrtyY3LGyMY3VasT4J8Qp2dfUStzklsx0vbSyexstbiFTTz1U8RuQxjSbFuvo2ssuor6mpa1sslw05hYAa+hSjF64NDev8ASWgn3Lh+LL6a8o06RokwmClP9/G+3iDcJlfYYTLANRTvYzTnbX2rJbW1DepyyW6i/V6DS+6Q1UxjlYX3bK7M8WGpScGW97POaQIQrmEwNqcSgikidLG51nhvAc/RuvTbqbrBjKqq8mdAyR/VbkDgPgq67ryfCMI6ym1zTmz/AK1m7W8NfFZHSHCKShoY5aKF7g52smYkWt+t/YvPhzYXLUjplx5Sbrm0IQvU5hXcLw9+IVAaARGD2nD3DvSYdh8tfMGsBDB5z7ezxXe4XhsdDA1rW2IG388V5+Xl1+3H21J91NQUbKOBrGtAIFrcu5WgM7rbDiUmpNhupo2gaXXDHHSWpLtDQBsEXFrpC1tt0HRi2yXMOajcblBRsLqBqROAulsEU1In2TSEA12XZPLsw0KjQDqiJhtqi6azzU0ixQSpCQml3Z701oue5A+6Ex/nIDSQgkSJgaQQhwJJQPQokZSeCKlQk4IOxUAhRJ7T2boHHZIoidE9vmIFcSBomuJDRzTWnUJXausgGjiUtglCFFJYJpaE66EDbBNITikKBpTo3cE0ob5wREyFG/gmgEqqlQojcFPvdl0DkijHnBSIBI4kbIf5qYzzlA5xdYWSpHeaUxvnBBImkuB5hDnW8UzUoHC530CcotQpAbhAE2CTMct7aplzzUqBAbjVKornmVIgEISKAKYNHW4J6a4ckCHQ3SO0B8EvnC6aT2SgZS/Qt8FMoaX6FvgpkUIQhAIQhAIQhBoIQhdGAhCECKCu/Yaj+E73FTqGtBNFUAC5MbtB4FQcXoi/enmmlG7CPHRPERaRmy68nArnpvyRAgjTVKoIHESOZfQE+9TKLDkJAnI0QpIhqn2SsJZq0N9IBUNbWI26KdoUMdYW+dFGR3NCtMrYSNYgP9IV2z40gCfYJ7a2mG8Z/KE8V1N9278o+KbTxqGwSKz8o0w/u5Pyj4o+U6Yf3cnqHxTZ41VJCFZ+VYPu5PUPij5YgH93KfUmzxqrZJY8j6lMMdhdIGCnkve2rgpXYoxrgOoOv73/AAm4aqrld9lx9CMj/sO9SuDEQ7+5I/1f8J4rAf7s/mTcXxqhkk+w71IyP+w71LQ8q/c9qTyk/Y9qbPGqGR/2HepOEchNgx1/BXfKP3Pak8oP2U2njVMxyjeN48Qk6qT7DvUtBtY9osWhzeRTTUXOkdvSm4eNUuql+w71I6qX7t3qVwzn7KTrz9lTa+NVOql+w71I6qX7DvUrXXu+yEde77ITyPGqwhl4MKXqZfsFT+UO5BHlD+QTyPGouol+wUvUS/Z9qk8ofyCTr3ngE8oeNN6iX7PtCUQy/Y9oS9c/uQZn9yeR40ghk5D1pwhfxt60gleeSyTitW7EfJWdUAX5QS3b2qecax47l6bHVO5t9aOqP2mrFkxmpfO6OERMDL6v42UUOM1j5o2kss5wBs3vUucdZ8bOxvdW7iR6E4N7wsqirqmfOXuGhIFmhW+tlt53sCvk4+K0R3pPSqnWyfa9ic4yBgcZMt+5PJPFYukL1l1k8sHVkTOdnJ2PK3xSwzSv3kd6yrtfFol55JpkfwCqZn/ad60mp4lTZ4rZkk5BNM0nd6lWskyhNnisGaT91IZ382qvZGVNnimM0n2gmmeT7Y9QUVklldnilM0v2/YE0zy/ee5Msksm18TjLId5D600ySfeu/MUhCSymzxHWScZHespMzj9d3rS2RZXZ4jI4szHYm26hkmZG7KSb9ymkeHQiNzL2JIINlXfAHvDjpYWATaePZwkDuasUlY6lkzNuWnzm81A2MNS2Tda8Y6Vj4ayC47TTw4hc3jnRwSF00HZeePA+PxUtNUSU0meM+IOxW7S1UdUy7dHcWngrL3ue2bNPMJ4ZKeQxzMLXDgVfwKsnpq+OKEAid7WOGx1PNdpiWC09bGQWC+4G1vA8FyNdgVZQy56fO4Da2jh/PcvROWZTxyZ19x1NbhLaqbrmFjrWzCS5tbYj4KvjlVNhGCtipwx7SRGXPYDpY3NiuUoMUqsNdP1RIdKzKQ7gefjv61TMjy0tL3FpNyL6LGHx9ZbdM+bLLGY01xzOLja510Fgt/DOjJrqaCqFU3q3G72W1HdusKIsbI0yNL2X1aDa48V3QEVbgTBh8JjgcLZGaOtcg8dTfv1XTnzywnTPHjMstVnV3RWOao66jqI46Ysub65SN/QuUO+my77CaeSkin8odI6EgXLwe0dbmx7rDvsuKxF9JJVvdQxvjh4Bx37+5Z+PyZZe2ubCYZalWcIwd+LRzGKZrHxWuHDQg9/oW9U9FKeSmhjpqhgniFpnHje525qTotLRPo5GUTHxVQaBIXC9zrY35b6J2GUFTDXMe58xOoe197DnrxJPJcuXmzmWo3x8WOWNtrkcQpRRVstMH9Z1ZsXWtcrQ6M4hPS4lFDCyNwmdldmaL28bX9Gyk6Uz0Ulc5kFPkqGm0rxoDpyWI1zmm7SQdrgr1z9+Hbz+q9Bq8KdVVYqGujLrh1nNPZIG4tvsNCqPSGeTDMMiZSklrvmyXHhbltwK5mgxeqw9lQ2F5vO2xcTqDzHeoqWlq6sdXCHlh3JNmrzTgmGW8q7Zc2WcmKstXCsEmrntdI1zItxzd/PNbeFdGWRlstR23DW5Gg8AukhhZC2zBbmea3nzXLrFy1J7V6DD4qKJrWNAIGgHBXAC42CcyMv7hzU7WhosFzmOkt2ZkDGi2/NDRdOcLjRNylbZKWd6V3mppDk7Us70EZ3Su2AR9ZI7VygeNkiTQc0oUUJhSlIQgRIlSFUSs81K4XCazzU47FBGFJayjG4UiIY/wA5IAbaIf5yA4gIFaHX1T1GHG6egjd5xUg2CjduU8bBFKkOxSpD5pUEY1QD2SErPOTToSFSS30U+aErfMSP80AJW2y6qbXV9Gjzgl+sU3YpQbm6JrR6QnuSlNN1FF0JovdK9AhKQlAKS/NAIHnBCG+cgc/gmgkbJX8ErNQVUN1cU8izCFGRYp97sKBrfOCkUQNjdLnKKc/zU1nnJfOamA2KB7/NKYzzkrnXCGDioEf5xTm6NSPHFIHW0QGfuCcDcJhdfhZPb5qCMbhSqI6FOL9NkDQpVG0XKkQCRCFAIKEII/NPckd5p8FIRdRPFgUDaX6FvgplDS/Qt8FMihCEIBCEIBCEINBCELowEiEIBNeAY3Ai4I1Ccgi4sNyoKZgDWWa57R3FZuKw9TFH5pBedctitt7HaAtKzMeFoYvx/osaNsLBIWzV0zXCSwa7WN1j5wWocNhkBHXBj+T2Ae63tVXoqL4jVfgP/wBgugkja43c0G3MKVqVy9RAYJC1zbi9rtNwog6O5AfqOBFir9a4ioewaa8FTI6x3aa08NlloAXtbW6dl5qlA17qwszEMI2CeHTtByvuBsC249X87ppra3lTgLKuKh7SLtDhbfZTMnY7e4UU+yVOMbsua3Z52sPakLHAF1jlGl+CBEhRdCKRNcnJCoqrH+0t8VoyNs6NZ8YPljR3rTnFpIe9WM29nsCmaE1gUrVAoCLJwRdA2ySyckKBEIQihIUqRFIhCFAiEqECWS2QE4IGnQXOyaZGc1WxnWhaNRmmYNPFQtw6mMDZHyhtwDYu2urpm1fErB9Zc7Utc6tlkYbdu4IdZarMOpH+bLccSNgoqyjoqODrpTI9lwOxYn2qXHbeHL4VmymWZ15CwniQGi/jbdELMkzHOLQAb3zBSslwyVxEcVUTa/ms+KSD5NqaplOxlQHPNhma23vU/HXX/LutaXcOfGyN2Z7Rdx3I5q6Z6fI68rQbaWcsuakwqJxa+qGYGxbYXCiNPhFx/WbAncgWWtPN5babKiIM7crD/qCskslhFnt34lYVVRUkdL1tM5sge11nWFtFo0bb07b8k0e0dfDmdTtjObKXF1uGynhjys1UwYBwTrIqPKksnkJCgaksnIsgbZFk6ybZAhCRKhAlk2ychA0hJZOISIpLJCEqQopLJLJyRA2yROQgSys05LI3kEg3Go9Krq1F+yk/v29iM300aKqdMSx4BIF7hWXxskble0Ed6oYb9M78K0V0nc7c71WTX4BS1Y1YM3M6Eelc9W9Fpo7mBxtyfqPWF26FZvH+NN/28xmwushvmgcQOLdfcr1F0grMP6iExtEMRF2FtiRx34rvHwRSecxpPNV5MNp5AQW6HgdVu8mVmsps6+nKV3SqpNU/yMtFP9UPZqe9c6dSbCw5L0KTo7Qv2hjH+gfooT0WoT9Rvt+KuHLMfWK2b+3I4di1ThrJBTZAZLXLhfbb9VrVPSuY0UAgDROdZS4XHL27raZ0aoWn6NhHe2/vKtRYNSQm7I2t/C0BZyzxyu/E9fbg5xV4lUun6hxe/UlrTY96s0vR6snd2wIx6z6gu8ZRwM+pfxUwaGizQAO5X8mdmp0nTmqHorDGQ6YZyPt/Bb0FHDABkYLjbuVhCxrd3TZCbBSxMa5ofvdQSfRlT0ZvSx+C1GamQhCqBUcVxSLDIGySNLy42DQdSrq4TpFXGsxJ4BvHF2G/qfWuXLn4Y7j2/B+N+fk1fTY/pdD/AIWT8wUtL0op6mpjhdC+POcuYkWBXHIXlnPm+5l+mcGrqPSr3ddG6o4RWeW4fHKTd4GV/iFfC9su5t+azwuGVxv0QtStFlFVVUNHGJKiTIy9rnmqny9htv2lvqKlyk9tY8PJnN4za9xSEKtS4jSVkhZTzB7gLkWOyiqMaw+neWvqAXDg0F3uTyx1vZ+Hkt8fG7XUh3UNVW09LG188mRr9iRuqvy3h/8AiW+opc8Z7pjwcmU3MWnGdbKRUKXEKWpzuhmDhHq47W/myjlx/DYnlpqMxH2Wkj1p54+9k4OS3UxaaFQpsZoKp4ZFUDMdAHAtv61fVmUvpnPjzwuspoJFnT47h0Di11QHEfYBd7ksGOYdO7KyoAP7wLfep54+tt/4/Lry8bpoIRwTXOa1pc4gAbk7LTjJfRyFRmxeghJD6qO44A39yrnpHho/vnH/AEH4LNzxn27Y/H5cvWNaqFnRY7h0rsrakA/vAj3q+x7XtDmODmnYg3CTKX1Wc+LPD+U0cuc6WUjnMiq2A2b2H25cD710Sq1lfRU7SyqlYLjVh1JHgpnJcdV0+LnlhyTLGbcVh+ITUE5lis64sWu1BCSvr5q+o66UgG1gG6ABas0fR6d5yTyRFx4A2HrCtNw3BaSKOoll61jj2S43BPgF5PHK9b6fevNw43zvHfL/AKHRWjeyKSqlH0lmsvy4n+eS3rW1VAY3hrWhrahoA0ADSp6Wupq3P5PKH5bXsNr/APherCyTUr4nyJyZ53kyx1FpIUjnNa0uc4NA3J2VObFqCG4dUx3HAG/uWrZPbhjx5Zfxm11Mes09IcOH984/6D8E5mN4fMbNqAD+8CPes+eP9ut+NzSbuNXglSMc14DmkFp2ITaiaOnidLK7Kxu5K1tx8bvRyaqXyxQf4lvqKlpcQpKmbq4Zmvda9lPKf23eDkk3cau2va+qUADZUqjFqGmcWy1Dcw0IFyR6lHHjuHSOyiosf3mkJ54/2s+Py2bmNaBA5IsOSRrmvaHNcHA7EcVHU1MNLF1k78jL2uVduUxtupO0thyRYcgs/wCW8O/xI9RU1LiFLVvLKeUPcBcgA7KeUvqumXByYzdxWtkhAPBQ1VZBSNaaiQMDjYXCrfLeHf4lvqKXKT3THh5MpvHHcXsoHBKq1PX0tUHmGZrgzVx2t/NlXlxzD4nlpnzEfZaSnlP7Jwclupi0EhaOSp0+LUVS8MjnGY7BwIv61cJVll9M58eeF1lBYDglWfNjVBC7K6cOI+yCfclhxmgndlZUAHk4FvvWfPH1tv8Ax+XW/GrxAKTK3klUFVW09Jl8olDM97XG61vTnjjlldSdp7WQqHy1h/8AiG+oqzTVUNXGXwPztBsSOakyl9VvLh5MJvKJkKnLitFDI6OScNe02IsdEz5Zw/8AxA9RU88f7WfH5b3MavpFQ+WcP/xDfUUfLOH/AOIb6innj/a/4/L/APzV9I7Vp8FBTV1NVucIJQ8t1Ngpz5p8FZZfTlljcbrKaQ0v0LfBTKGl+gb4KZVAhCEAhCEAhCEF9CELowEIQoBK3zh4pErfOHigsLH6RgeSRHj1n6FbCyOkmtHF/E/QrDTJ6Isa6trCRqB+q35BZx8VhdD/ANtrfD9St+Xd3iqjm60f16XxUEY38Vcr2Wq5DzF1ViHZHisNRVpGXqXO7wpYmhwjjP2CT60lK3tO7yVJTD+sX5Rge0oqMR3jY4jcJWxBSs0iy96UaKNfTWoKSdtIx8Q0Jv2XWPqT3xOvmkp3B19HBuvrFlo4YP6hF4K0tubnnRU7zlcwXvrrY+0XPrUT6GEC7ZbdztPbqukfGx4s9jXDkRdUpqKCOWNzGWzOsRc2IseGyml3YwH0T2sD87cv2idPQqxFiW3BPcbrZnipI6SHyiF72vJADd/eFSfHgpbmc2Vg7836FTSzJRpoSatunFaNVHaeBOggw5xHUVUo5ed+qdUQxCRgfWkO+rdv/CaLey5bBNJIS+TH/Gj8o+CY+mfY5akOIF7C3wUXZwfojPqqdHJJLHLmdfJJlHqB/VSNJ6yyjUWwUt0xuycoBASIRSpEJLoBCEXUUIRdCATgm3QCiKmMfs0A51DFBPSTVFBH1Tbkxt4gcAp8X1hpR/8A9DfcVdpm2pohY6Rt4dy3GL7YcFFXQSgsgytdbOA9trKTHGGPCYmOFiZNfath4IlO9jbSyzOk+lDCf83/ALSrKmV25+jLg9zGFrXPGUOcdrlT4O3Lj0DTY2kI08Cq9K9sdQ177WbdwvzAJHtsrODZTitNk3Fy4nwKrKHEKSpdXVDmU8pBkdYhhtulraepeGhtNP1YADeyfcuzcRmJG/MKEuIee2bHgptXP9W+LAqZr2ua75y4IsfOHxWpRC1O3wUGOuu0NHBpP/U1WqQWgb4LNbxTWSEJxSFRowoslQgYhOKRENQUpSIEskTkiBqEqRAiRKhA0pEpSIpEhSlIUCIQkQKmuF90oSoq7gotUv0+p+oWysfB/wBof+D9QthdcfTll7CEIVZCEIQCRKkQCEIQCEIQCEIQMl+jKmo/2SPwUMvmFPpf2WPwViVZQo7E7IuQtIpY7XeQ4a97TaR/YZ4niuBWz0mrzV1/UtN44OyLcXcVjL53Nn5Zafqv07g/FxeV91bpaCWppKmdgOWBoJ7/AORqqi7rBIIaXCY43FuaQZngkbn/AIXG19P5LWzQg3a1xynu4KZ8fjjK18b5V5eXLG+p6anResMNa6nc7sSjQfvBdewrzaN7o5GyMNnNNweRXf4fUtqqWKZtu225twPFd/j57ni+Z+q8HjnOSfbP6Wf2Yz+IPcuOXY9LP7MZ/EHuXHLlz/ye/wDS/wDQSRTyQteI3FuduV1uI5KNXsIw/wCUavqnOLWNbmcRvZdMzo/hzW2MTnHmXFTDjyzm2/kfM4eDK42dqXSr9hpvxfouYXUdLBakpwNg8+5cupzfyX9O74NpGTSMikia4hklswHG17e9RrVwDDo6+okM4vHGBcA2uTt7irPSHCaeigjnpgWZnZS29xsp4ZXHyb/yuLHm/F91grTmxuqmw1lIXHTRz+LhwCzFo4HQR19aWS36tjcxA4qYXLep9unyJxzH8nJPTOQuix/CKWloxUUzSwhwBbckG651M8bhdVfj8+HPh5Yur6LYg+dj6SU5jGLsPdy9yf0sgdJRRzNJ+bdYgbWKyuixIxQ2+7P6LoMVraSGmdHWEOa8fRjcr1YXy4+3w+fH8XzJcJtwyFuxY5R0p/quGMbbQOJGYjv0/VLN0jbPG6OShjcx2hBd/wALzeOP9vrTm5t9cfX/AGwVrdH8SkpaxkLnkwSuylp2BOxCyTubbJ8Gk8Z/eHvWcMrMunfn48eTjsyjtscxA4fRZmW615ysvw71xEj3yPL5HFznG5J3K3ulshdPTt4BpI9J/wCFz66c2VuWnj/TuHHDi8vuhLmdly3OW97cLrrejdNFHh7ZcjTJITd2532VLpXTRsfFOxrWucS11uPel4rMPLa4/Oxz5/xac8uk6Ib1f+j/ALlza6LokbGr/wBH/cpw/wA2v1H/ANerPSuBz6OOZpNo3WI4WK5RdxitZRQUzo6w5g8fRjcrDjxukpj/AFXDWNtoHEi5Hfp+q6cuONy9vJ8Dl5MeLUw2w0Lcm6QtnidHJQxua4WILv8AhYZXDKSeq+pxZ55b88dNXAsQkpqtkDnkwyHLlPAnYhb+Pa4PP6PeFyNJ+1w/xG+9dbjx/wDaJ/R7wu/HbcLHyvmceOPycMpPbjFJBPJTvL4nFri0tuNxdRq3hlIK2tZC4kN3dbkvPju3p9fkuOOFuXpUQunxHBaRlDI+BhY+NpdfMTey5hazwuF7cvjfJw58bcPpu9Ga98dT5I9xMbwS0HgVo9J/7L/1hYGCf2vT/i/Qre6TOvhhH+YF3wtvHXzPkccx+ZhZ9uSW50U/b5f4X6hYa2+iptXy/wAP9QuPF/OPofO/9fJc6Wfs9P8AjPuXMLpuln7PT/jPuXMq8382P03/ANeJGzPZE+NriGyEZgONtveo1qYFQRVs8hnGaOMDsg2uT/4U+PYbTUkUc1OC3M7KW3uNlPDK4+Tf+TxY834vusRaM2MVE1AylJ20c7i4cAs5aOCULK6sLJb5GNzEDiphveo6fInHMfPOemchb+O4VTUtKJ6dpYQ4Ai9wVgKZY3G6q8HPhz4eWLp+jde+aN1NKcxjF2E8uXuUPSzzqX/V+irdGDbEXfwz7wrHSvzqX/V+i773xPlfjmHzpI59dT0W/YJf4p9wXLLqOi5AoJR/mn3BY4P5PX+p/wCh/wDWJjH9q1H41SXfOghcS50UZJ3JaFjYzX01MwwU8URnO5yDsf8AK1nxa7tcPi/PueuPHHbmkIJubndX8LwyTEJbm7YW+c/9AuElt1H1OTkx48fLJodFgRJO8ghpAF+F10TvNPgoYoYoI2xRNysboAFK49knuXvwx8cdPyfyub83Lc4ipfoG+CmUNL9C3wUy284QhCAQhCAQhCC+hCFtgIQhAJW+cPFIlb5w8UFhZHST9jj/AIn6Fa6yOkn7FH/E/QrDTL6IaVtZ4fquglHaPisDolpiFX4fquhlHaPiqjExEdpx42VCIdgeKv4k7dUYvMCy0gg0kaOZUlOe2b7hlz60kQ/rjAOZPsSQ/SSjk0D2/wDKB5Fr/iKEE9m6bdZb+nWYZ/Z8P4VaVPCrnDoSTwVzVbcwoKjzofx/oVOq9R58P4/0KJWbXm8FHcfXI9ixatg8kvb662K/9nov4h/VZNX+w/60q4n4U27o/FWcUpy6qpi0bE8VFg/nxeK1MQjLXwuadc9lIX2quZ3JI22c48mO9ydHVtmqJYWPJfHfMLd9k9xOSUn7t3BTS7Z1A35qf+Kf/q1KB86nYePmJz/mu9wSf3yzW8Vhg0TrIaNE6yKYhOsnNYToBcqCB7yEzrHckMdJK0l0LwQbWGX9SmOjf91P/wBH/wCpa0mymU8kdceSb1Mn3U//AEf/AKkvUS/dTDxyf/qU0eReuPJHWnkk8nl5SD0N/wD1JfJpObx/pH/6k0eQ608kolPJJ5O/7TvyD4pRA4bud/t/8po2rYnITHTX0tNf1NKvxk9U2wGgA9irVNEalsY61zCx2a/VE30I596Z5FU8MQk/2XfFVmrT3OcLNYSbbqrilO+sp2sEHWFpJtmy2OWwPrR5HU6/+4Sf7Tvik8kqv/8AIS/7TviiMQ4JWF2UwutyuPir+FYdU0lTmdT5W2N3ucCdtlOY5usdH8pSF7dx1T9Pak6mpH/8Qm/2nq7o1XOOvPwTHG7dtVlmCo/x0n+09MMNT/jZP9t6gdjPakYdiY/+4fBXac2iaO5ZppZpC3ragyAEbxuv/OqvNlLGgW27j8FLGpYsFx5JpceSi688h7fgm9f+H2/BNLuJs55IznkoDP3t9Z+CQ1LRxb6/+E0bifOeSTN3Kv5Wzu9aTyxnchuLObuSF/cq/lkfP2pH1kLbXO/JDacv7koN1W8qjJ0KlZICFFSFIjMChAiEIKBCmlBKRAJEqQqqRCEKBEqEIq/g/wC0P/B+oWusjCPp3/h/ULXXTH05Z+whCFpkIQkQCEIQCEIQCEIQCRCEDJfoypaX9mi/CopfoypKb9mi8FYlTA2VLFa0UNDLP9bZo7+CvN1uuQ6V13XVgpWHsQ6u73f8BZ5MvHGvT8Ph/LyyX0wnEucXONyTck8UiF0eAYNBU0hnq4y7O7sC5GgXz8cLndP1HN8jj4MPKudueaRdwcAwv/Dn85+Kgq+j9E6lkEERbLbsHMd11vx8nix/VOC3WnHLoui1YQ6SkedD22X9oXPEFpIIsRoQVJS1D6Wpjnj85hv4rnx245bev5WGPNxXHbqulRvhbP4g9y5BdX0ilbPgsUrDdr3gj1LlFvn7yef9Nsx4dX+270T/AG+b+F+oXVFcr0S/b5v4X6hdUvRwfwfJ/UrL8i6YHSz9lg/GfcuXXUdLP2WD8Z9y5debml832P03KT4826LolvVf6P8AuVvpX/Z0X8Qe4qp0S3q/9H/crXSrXDIv4o9xXaf6T52dn+ftya3ein7bN/D/AFCwlu9E/wBtm/h/qFw4pfOPqfOyl+Pl20+k39lH8YXHrsOk39lH8bVx638iXzcP0rKTh7/ts9FjbFCf8s/oqmMzOmxSoc87OyjuAVvotb5UN/uz+if0iwySKqfVRNzxSaut9U9/cp428fTX5MMfmXd+mGuqOE4RFTiWRwLLeeZN1yqmpqWerk6uCNzzx5DxWMLr629HyeO56sz8ZEcmXrHZPNubeCWH6aP8Q96R7SyRzDu0kJYfpo/xD3rMl27ZZY+Ht03SylL6eGoaDaMlrvA/+PauWXos8bJYHRyNDmuFiDxXLVnR6TrHGhe2Vt7FhdYtXo5uK2+UfJ/T/mYY4/jz+kGF43Jh8JhdEJY73aL2IUGKYnJiUzXPaGMb5rQb2UgwHEi63k5HeXC3vRiOFnDqaMyyB0z3bDYCy5Xz8dX09mP+NOXyx/lWaui6JEDyu4v5n/cudXQdFP8A5X+j/uTh/mv6j/69ZeKzOnxKd7zs8tHgNFUaAXAE2F9TyWvj2HSxVL6mNpdE/UkfVKx1nOWZduvxs8M+KeN+nVvwnCIafrZHdm3nGTdcq62Y5dr6KalpZ6uTq4GF548h4qFzcri08DZXO79Rjgw/HbMs91JSftcP8RvvXWY7/ZM/o94XJ0n7XD+NvvXWY7/ZM/o94XTin7a8XzrLz8bjlqdHP7UH4CstanR3+1B+Arnxy+Ue75eUvBk6Wv8A7Pqf4T/cVwy7iu/s+p/hP9xXDrt8idx8/wDSbJjltewT+16f8X6FbvSX+zj+MLCwT+16b8R9xW70k/s0/jCnHP8Ax1flWX5eFcotnox+3S/w/wBQsZbfRYXr5f4f6hcuKfvj2/Oyl+Pl2t9K/wBnp/xH3LmV0vSv6Cn/ABH3Lmlrmn73P9Oyk4Jt0HRUX8r/ANH/AHKXpP8AsUX8T9Co+iu1X/o/7lJ0m/Yov4n6FdpP/E8GVn+fK5pbnRX9rn/B+qw1udFf2uf8H6rhxS+cfT+dlLwZaaPSX+yz+MLkl1vST+yz+MLklrnn7nn/AEvKTh7/ALbHRn+0Xfwz+isdK/OpfB36Kv0Z/tF38M+8Kx0r86m/1fotSf8Aic87P86Vz66boyL0Emv96fcFzK6Xo1+wyfxT7gscMsyd/wBSyl4NSpMYxgUjDBTuDp9ieDf+Vy5Jc4ucSSdSTxU1d+3T/wAR3vUCzyZXKuvxOHj4eOa91NStgfO0VMhji3JAJJ7l08OMYXBE2OKTKxosAGO+C5JCYZ3D1D5Hx+Pn/lk7KmxGmq5SyCQucBe2UhXXfRnwXLdG/wBuf/DPvC6h/wBGfBezjyuWO6/PfM4ceHl8cPRlJ9C3wUyhpfoG+CmW3lCEIQCEIQCEIQX0IQtsBCEIBDdXDxQoat7oqOaRhs9kbnNPeAguEOzedouf6QVznU+VkTjG19utOxI4KGjxyq7Qnc1xLDlIGodwVzGYBDhFNDvlcAe82Kyql0UI+U6sfun3hdFJ5x8VznRXTFav8J94XRv1eUowMRO/iVVYLRBTVrrud4lR2tC1YaQUvaxFw+yCinF5qj+eSWhF6+buBRS6zT95IQLvC0/zxUZUjf2ceKZa6jpPTrMJ/s2D8KtqjhsjY8MgLja4sPWrUcge5wB2K25VIq9QO3D+L9CrCgqfPh/EfcUSsuvFoaIO+2fcVk1f7Hb99a1ebwURJ+v+hWVVfsf+tKsSYVoYvFbGJ7QEcH3WRhvmsPetevs5jLcHD9VJ6MvarHTQxSvlYy0knnG511unSfQzfw3J6jlPzM/8JyCpho/q8v8AFcmH6dOoHWpX/wAV/vTf75Zrpits2T7JkZUoQNAUkQ+cZ+IJAFJEPnG+IVRVhHn/AI3e8qQhJCPP/G73lSEIya0aqV0Yy3TQNVM/zAgrZUlk9IoG2S2S2SIABLZCUAnYFAJEqREZ9KM+I1TuT7e5Xsg5KlRC1dWfxXK5NK2CF8shsxjS425BVVeorKSmkbHPKxjnbAlTtDHtDmWIOxC4PFBXV1U6d0bw1+rQTsOAWz0Pq3hs1FO92ZlnRtcOHG3sQsdHlHJJlHJOui6iG5RySZByTkOcGtLnODWjck2CKbkHJJkHJVxilA6TIKuLNtYusrXeNkDMoSFgT0l0DMg5KKtjYKOUloNmk6hT3WH0srHwUcULXuYJc2aw3tbS6sRmQ1EZeG9a299rrWhPZXESOjcG9WxwIHaub6+pdRgVWKikDHOvLHob8RwKlmnSXbWanpjU66yoKaSglMJQKUJmZLdUKkukJSE2FybBFOQst+P0LG3DpHHk1mvtUlHjFJWSiJhe152DwBf1FNJuNBIi6RFaOEftD/w/qtdZGD/tD/wfqFrrePpzy9hCRC0yEIQgEIQgEIQgEiVIgEIQgZL9GVNSC9LH4KGX6Mqaj/ZY/BWJUwFtkha07tHqTkipLZ6NLG/Zb6kZAlJA3Kb1gU0W2+wWgJh2SufcJpJKBMreQSFreQS8Eimo15Zf2c21rECydlb9kepRpbpqJMqdZo2ACQouhXRbb7NcL76puVvIJxSKahMrPVAAG2iVtjodikQqbvs/q28h6kojAOlh4BMDiOKcJOaaW5W+6flFrWumOiBOw9SeCDshEmVnpGI7bWCXIe5PQhu27VpKCkkOaSmhc48TGCU9kLY2hsbWtaNgBYKVCmpGrnlerUfVDiAnBjR9UepOQmonnl/ariNW2iopJna2Gg5ngFwzauds7p2SvbI43JabXXe1NNDVRGKeMPZvYrCqOjMTnE087o+5wzLhy4Z5Xp9T4HPwccs5PdZbcexFrSPKL95aFSqamaqk6yeRz3bXPBah6NVlzaSAjxPwUkXRmcn56eNo/dBd8FwuHJeq+nPkfDwvljYwwCSABcnYBdhgdEaKh+cFpZDmd3cgnUOD0tE4PaC+QfXfw8FoL0cXD4918v53z5zTww9GJrqKklOZ9NC5x3JjBKk5pQbHuXayPm455Y+qGRsjaGsa1rRwAsEmUH6o9SehTUPLL3szIBwHqSEc9U8pjimi5WmFo5BFgNglQmolzyv2Eg04D1JUiuiZWejg4D6o9CQ67pEJo8re0ga2w7I9SUADYAKMEjinB999FNRbllfsrmhwsQoyy31VKhNQmVnqorHknBvPVPSIm7vZj2jSzR6k0C2wspUJqLcsr7qOxPBKWjKNPYnjdInRMrPRjBZ21kr231snIQ3d7RjTgPUgAnYKRCdFyt900tGXZMt3KVCah55f2isnNAsbhPQpqHll/aG3cpJPMKckd5pVS232ipfoG+CmUNL9C3wUyAQhCAQhCAQhCC+hCFtgIQhAKvX/ANn1P8J3uKnUFf8AsFT/AAne4oOLD3gjUALpa6fynAqWW9yXAOPeAQVzkcTpnhkYBJ2ubD1rpq2l8kwOGHQlrhcjnrdRapdFv7Wqvwn3hdDKbS2XP9GdMXqfwH3hb84+duoOanOaR/4invFoWpk4AqJLbZippB8w1YbVqIWxCcfu39ibRfTP/G5OptMSl74/0SUY+cvzfIgQu6unOl7OUPX/ALntVmob8w7nv7VRsrjJW3T0MmbCqYkC+bY66XU5c6ORz2jSx21vqqtCZH4TSZDrntppoCVdeyRwfva3DTieKvpwz9ntleXXLiG5eLe5OnJLorixzH3FVWPmdM1o0bk1F762Vyo86PxPuKe0npk1zh5PRnhn+KyKmeM0dtb5+S1a79lovxfFYFT+zD8S6TGWNRo4bI0hoF+K2qwtEYLja1jf0rn8K3j9PuXQVLesiItc5L2UuMnRfakahl/O08ErpGvhnDTf5oqtJE+K+YBLB5sw/wAs+8LV45JtNmUDoxSODiAetf8A/YpmZvXaOCgp/oD/ABH/AP2KaPpVPxzW3SVqMc3TtN9ama5v2m+tZoTwn4l20g5v2h61LFYyN14hZIU9MP6xH+Ie9LxptPBs78bveVJxUdP5p/EfepCuTJQpSOwoRupn+bzQQlNTiU1QCEiEDmi5suPxGKrxUvqpZXMp2vLYW24c7ehdDjNaaDDJZWOyyWsw76rFp5IqzBY5GlxkhjdG4Dg7n7VLdRvCbqXoviVQ+ploKqUy5W5o3uOuh1H88l0ZuF56ytOH4lTyxm/Vm7u8HcL0MESMDmkEEbhVm9VQo9ayrPOV3vU9XEJoercLtc5uYcxmBPsuoMOGaWpP+a73lT188dHRSVExIjYLkgXPoQjAxyaTyuoLI3ZI9tNN7WVfo1G+TFuuc22WJ1/WLJ2OVIkjMsT2gT5XkHfbY6+K1OjTKf5NMkTmvlebSkbg8AVnF0z9NQoRZBC05Bcn0kmr5JTFlkEGbsADR3f3rrFkYzUdSbGCQtawuLwdLfpqVPTeM3XEPhmF8wsRwK6XoZWyvdNRyOJa1udl+Guo9qxpi+R2Z0eUHUK10amho8VElRK2Jr2FoLtLk8Fd7XLHTt3BMKkcoyo5kVPG4YJqD+sMDwHC1+CuLK6T1TabDGg6ve+zR4bqrHM1VLHA9rIoshcL9o8FNhFTT0hl605QbWdbZZ762R7C2Zof9l2xb3eCqvc9xIOg5BJjft0uU+ncU1VBUAmGVr7b2OymK4CJ8kLw+KR0bh9ZpsQugwrGZZI7VTczQQ3rRvfv+KXFmZbbhKYSozURn63sTDUR/aU1Wkt1TrsThorAgvkOzR+pUpnZ9oLl66Rzq2V3HN7E0lrVi6RAuAmpyAeLXX9i1usjmp84dmjc29xyXEl2ZxNtTyXS4G/LRZHuAs4jUq2JKoTUFG0ZY3Oe/vKz4opWVLcnnNeLEc7rXnl6kSNJ3J1VSmlayeOWQfNhwJv71Ja1lI6m6LqCKojmYHxva5p4gp4cmhq4Of6w/wDD+oWwsTBDepk/B+oW0t4+nPL2EIQqgQhCAQhIgVCRCAQhCAQhCBkv0ZU1H+yx+Chl+jKmo/2WPwSJUya92VtwnJjzYLQj1KLWTkhRCJCUFIihHBCFAJQhQeW0v+Jh/OE3Isxyy9ROgmyr+W0v+Jh/OEeWUv8AiYf9wKbn9tfjz/pMkUXllL/iYfzhHllL/iYfzhPKH48/6TBIU2OWOVpMb2vA0u03T02zZZ1SJUiFULqNlIx2Yd6iunxu0IQiRIsWXpNRxSvjMU5LCWmwHD0pv9KaP7mf8rfiuf5Mf7eqfD59b8W4hANwm5hzXR5fRyRAIOyQuGuqAcbC6Ymnle6cgRCVCqEQhCASdyVIdUCtPBKXAJhNvFIs6a2UuJSISqoRIlQgSyWyFVxKs8ho3TBuZ2zR3qW6m61hhc8pjPtZQuWZ0hrGyBzxG5t9W2stHE8Z6iCE0wBfK3P2vqhc5zY2be3L9P5scpj/AG17JFgYdjs8lWyKoDS2Q5QQLWK6ArWOcynThz/Hz4MvHM5jriyeommxUhVcAhNu4cLpRe2u6BUiEHQaboFSJoJyk8UoJtqgVCEiBUJLoQKhIhAqEiECpHeafBCQ7FFR0v0LfBTKGl+hb4KZAIQhAIQhAIQhBfQhC2wEiEIBRVYvSTA7dW73KVRVf7JN+B3uQcs2HJIHWDWjXMDv6Fbc9zqdoDuySDYHRMAytHat6EDcAWtxUVJgMrIMXn6w5cwIBPoXRyayarlqDI3GrSea52U37wuql0kt3KDl3nM4k73Vh/7OFBKwsle08HEKZ30IWG/tXhFsRJ5xJaTRsZ5ueUtPc4i+/CLT1psH0FN35veov2fVC0DvQqFlp1YvC8+CzrK4enTTpsObkw2kABJJvccN91O5riJBmaBfffn3KGAEYdRAaG7U1xl6ufsubZ/Zud9SsZ52enmy9rTD85lO4bcn0KWo3YfH3FVYnDrxfbJbfuCsVMjdBfUBx9i1x232MuubZtEx+muvqK56qI8nH4l0ssbKqGnlfUMY2Nl3X46a+CwaiLD3ARjFYLg31YbL0Y3UD8LOsa6MuNgBr2FjUWGSNbG+KeGWPg5pNj7FsAOY6Mm3ZAB1WbdlZdU9zX23CZTm4m59X+oUtdESC8vja0cXPA/VVqOSNxktNC4kBoDZGkntDhddLZ4p9q9OfmB+J3vKaPpUsB+YbwNz70g+kWv9sdMVlpT7qNqeFYHgqel/aI/xBVwrFJ+0M8UvoTUusIPNSEqGj/ZWHuUq8iFCeXDLuo0iAJQhCBEoGqEyeTqaaWQbtYSL8+HtSDkOlWIPmqjTi4jiNrcz/JVLCpXRCVrJLF+4vZS1kYrauQ5xm1cS4HUacgqPUBrdHdq9iLLdw30kz1doavIZnEOu4nhqF13Q/FJKoGjlGYxtBa4ctrH+eK5Qsaxp7N1e6NTilxUTumbFHG1xeXG1xbb12Us+je2tPir6eaeCnkDHdY4uda5BzHn6Fh4lUVVUM088sxB0a46DwGwUdbUMqcYkkpmkMkks0Aam/dzK0J6csPbY5u7r73C6YzGxzytl2oRyPkYI5bgt0UUNZU0NQ59FUSNznthmx8QdCrM7Rq5umlj3qJsTWgX0v71LhIv5LenRYFjVTU1TaWsdG8vByvtldccOS6Oy80fUyUddFNC7txHM0lek00zKmnjnj8yRocPSueU76bx9KWLV4w6lEmQue5wa0AX9NrhYDK+qxeJ8E2jmh23ZBFwQePfon49UOkxWaF7rNii7AB0BsD61XgjlpJGuyuaWWzW331HqC6Y8Uyxc7zXDJmSySNjyvdfKbNVKZwcNeGyvVbHCQmW8mpaNeI3VdtLezjZZnHduuXLLHSYX0qhbFHT1rC0taGiVtzfxH6roYpoqiISwPbIw7FpuvPeoj808Bv3J1HXzYTWB8D7t0zsvo4cimWGu2Mc5enoNtVy3TNx8spWEnKIyQO++vuC6alqGVUEc8Rux4uFj9K207qZrnMa6dgs1wOoF/wCfWufp0k2406d4U1EYGVcbqgZotbgi/DTTxUDib+aU1zltE2IvhdVvMFhHpawsFHCJwx3VtOV4sdNFAdVu0lScQpGxEfPRix7xwKzlbI1hJlVqB5NPHmN3ZRfXiguVenfZrozu0qW63LuLeikrNrojcO33GquTzCGIvNu4c1nl/lHafJmPAbWTW2blpUBYzUXzLXopYxTueDZoOt+CpRtbazwCe8KQNY7slgN+Gy1MGfNG6tbJMXyxAsto0DfxKgnqXy2FmtYPqjZOlp2skbYnK42tySVbYmPDYr6DVYs1V3tHFK+F2aNxafetejrG1DLHSQbj9ViLSgiiiexzLm+l77osdZ0XN66X+H+oXTrleih/r0v8L9QuqVvsoQhCiBCEIBCEiAQhCAQhCAQhCgZL9GVNR/ssfgoZfoypaP8AZY/BWJUyicblSO1BChWkOBuEh3SA2KcUDSkSpFFKkuhIgVedL0VY/wDRqj+1L+ZcObjuetPp/p/yuPg8vP7ckhb2M4NT0NEZonPLswGp0WCvHnjcLqv0HBzYc+Plh6CFewikjrq4QykhuUnTdbx6N0X2pfWt48WWU3HHn+bxcGXjkj6K/sU38T9AttU6Wlp8KppMryI75nF52WHXdIZ5JC2ktHGNnEXJ+C9MynHjrJ8TLhy+XzZZcfp1BQuFdX1jiSaqbX/MKWPEq2N2ZtVLf95xI9RWf8if07//AORnr+TuClYbOC5/C8e6x4hrMoJ0Eg0F+9by7Y5zObj53L8fPgz8c44Ss/bJ/wCI73qFTVf7ZP8AxHe9Qr519v12E/8AHP8Ap6Mw9jwTFxtXjVZUOOWV0TODWG3tVdtfWNIIqptP8wr1/wCRjHwZ+k8mXduneM4pp84rncK6QvEoirSC12gkta3iuhO5XbDOZTcfP5/jZ8GXjkEpWDimPCF5hpAHPBs552HhzWLLiddK7M6qlB/ddlHsXPLnxx6erh/TOXlnlencgIsuDFfWDaqn/wBwrRoukVTE8Cp+dj4kCzgpj8jG+2+T9K5cZvG7dUEFRwzMnibLE7MxwuCszGMYFEepgs6fjfZoXa5TGbr5/HwZ8mfhjO2shcRNidbM7M6pkHc12UeoKJtZUt82omHg8rh/kz+n1J+kZ67yd1bW6Fx8GN10NvnusaODxf2rp8Nqn1lG2aSLqyeF9+8Lphy45vH8n4PJwTd9LSFz+K46+OV0FHYFujpCL69yxpK6rkJL6mU34Zzb1LOXPjLp24f0zl5MfK3TuEuUrhW1tU3zamZvg8q7T4/WxH5xwlbycLH1hSfIxrpn+k8mM3Lt1llWxCjFdSuhLspOoPIqri1TMMG60Z4ZDlJANiO665ry+s/xc/8AuFXPlk6sc/ifB5OT9+N1ZV9nR6sMuV5ja2+rr39QWhiWDCoghFOQ18TcozbOH8+9UsBqqibEcks8j25Do5xIWxjD3xYZM+NzmuAFi02I1CxhjhcLXf5HL8jHnxwt7ZeG4FNHUsmqi0NYcwaDckjZb51XFeX1n+Km/wBwrQwKqqJcQDZJ5HtynRziQpx8mM6kb+Z8Tmzl5M8vTpE7MbWWZjsskWHl0T3MdmGrTYrnPLqv/FTfnK6Z8swunk+N8DLnw8pXbZSeCQEhcpQ4vPTOkfLLJMSyzWvcSL33UE+JVk7i59Q8X4NNh7Fn/ImnWfpXJctb6dte4uo7nmuMhxGshcCyok04F1x6ituHHYjQullHzzdMg+seY7lcebG+3Pm/TuXj1rtuc1GSbnVcdUYrWVDiXTvaPssOUKOOvq4nAsqJPAuuPUs/5E27T9J5Nbt7dwNglWXg2K+XMMUoAmYL6bOHNai745TKbj5nLxZcWXjkRCEKuQQhCAQhCKEjtj4JUh2KCOl+gb4KZQ0v0IUyAQhCAQhCAQhCC+hCRbYCEIQChrDajnP+W73KZRVP7LNpfsHQ+CDl+su3U2ToXtMgAdfuT3AEWMMfobZOjjYDdsLWu5i91FUawlk8jgbG41XV0lW2upI52OBNsru53FcliQ+cl8G/qtuhd5DQQxxNuXDM/NzKz6XXQxOPJM5w2dqor3YApKqWSVji8DuUcbSbeKxtvRkOldIf8se9JTMLqWnt9W59pSseyGpkdJ9ZotZJTTsihDS1xLW220U+mpjdlraqmiYWTShhI5XKoR1tHJJkbNY8M4tdZFbM6aoc95vclRsja1uZ+5XSYyRjzytdpBiTWUzI7xnLp2y6/wD9Sh2Ksb5r7H9yK/vIWXRAS0jHOJJta5UpjA4Jp1nHLNrjsYd9XrHekN/QqCXEnybxkjvN/goMo5JCFqYs3CM7F6xwgbEG5AeW5WI7M4Xsbc10VTSCtaItA+/ZcdAPHuWa+DqG9W5zXWJF2m4KtunPw3U3R+F5rmsfYscCSw63XQz0T+vaYmFsexscuqxMIaXYhCGusARfS9xyV3Hq57hFJBUPjcSSBG4jQ6X08FmVLNdM/pG6WOZlO5z8obmsXkg347rDDS4m3BbcsM1bSske/rZYxmJeSXFutxrvbQ+lU4ou0QwXPGyty0THdauBw1U9G7OC5rXWaeK0BRzB18hVfBpKijhkAZ1rHOuAX2seJ2K0PlKbjTEeEl/0XSZXS6sRiGQfUd6k7q5B9R3qKlGK/agk9Fj+qd8rs+5m9Tfir5X+k7RZXDdrh6E+GVsMge4GzdbDdPbikJPaZIPFqf8AKdNwLh/oKXK69HaKOSZsFOIAxzbAPBdqroa5wvkIVR9TQzi0oDh+8wqEU+FCQO6uA9xj/wCFws0saJjdyPqSZDyPqVMR0zqmzDTx0+T6ryx2a/ussx0s4qpGtqZwwSlrLSutlt46oabxaUlu8LKbJUj/AOTN6XlO6+rG1Q/06q+NXTUDSklZmp5WuOUOYWkkXtcLM8oqzvMT4tHwTZaifySfO8EZdOyBrdSyybJjusAxeTVkzg8PGS17W46e5UpuzKQfEd6cJs1UQ+bL2TpmNieCkqz1jIy43c0W24dy7Y3ePbllJMulKU9k8FpYRgYxLD5Ji/qz1uQOPCwudOO49Sy5QD38lt4ZjkdJhrKMxEyNe4gi1iDrr3+hcuTcnTeGt9rpocKwSjdI7NLNlt11ruB7hwWdNOyaFro3kgPaWnzXM11HdpdS4hWGoo2UkdOHT1Vngl2uh328fasywY+aBmscUZaDbz3G1z8FOPC3urnlrqJcsc8sjB2X3zN00seaz3VLQ6xOverrLRVl831Bpz0Ko01O2pqj1lyxgzOA3IuuuWWoxhx3PLURNgfWVQbHbtuDQV6Vh9L8nYfHA+XreqFs5Fr+hcHSs6msf1bgHwuD2i2jrG638QxypdAAabJG7UOacwPdcaf+Fxtt7dfDxuqyWmp+X2mrjOaRxufq+v0KZ0krKXKXuF3XIv4rKqK6Z87XscQ4HQbprsTmkHaLb+C9HFySY9vJz8VuW8fTQLGvecw03t3HdPpm9VUWJvcdk5st/TwWYzEZW2OVht4pH4kXCzo/UVu542MTDPG7WsTlb1he0Alu9je/MX/nZZBcXEuO5UstSJARZwTmUUz4mvAblI3zBcMrHpwxroMPxSPC6FzIbva8BzbkHK62v/juWPWVz6qQlzrudpqp8Epqc4gxtc4Pisezc2upelVTA+oZT0kDY4YgLFgsHcTpbvXLW3XdnTJeC0nVQvTzJmGpupoKOR5bI9hbFuXEcFtnHG5XoQYbNPAJtmG+XiXeAUtNIyibI1j3GR+huLWCJK6emewRgAtZYWG17FQUkr/LW9q5cdVnVvtu6xv/ACvUrX5zI4ZQRYA7q1fRRTytiF3HXgFQkrpDfLZvgtdTpm1pZYHzRCp+iLwCoekDKWmlYyma1rgbnK22n82WU+pleCHPJHIp9NA2qzDrQx44WvdW3TOt1Yjl7NuO4UjpA43u4Hh4qkZRDI5jgSW6I8qGvYvfvW5YxqpK2TO1vDVVG6uAO258FLZ1TI0ABtuZTJIzFM5hNyBusW9ta6S0MDKiYxvkLNLiw3VryZsE7GguIvfUrOY90cjXt3BWvUv+di55gsXe46YyadJ0T/bpf4X6hdUuV6Kft0v8L9QuqW8vbFCEIUAkSpEAhCEAhCEAhCFAJEqRA2X6MqWj/ZY/BRS/RlSUh/qsfgrEqR5tso0rjcpqoEvBIClQIhLwSIApEblAQKhCOKqMnpN/ZR/GFyC6/pN/ZR/GFyC8HyP5v0/6V/of/Wt0a/tYfgcuuK5Ho1/aw/A5dcu/x/4Pm/qv+u53pTVECKlad+279P1XOrb6VNcK+J9uyY7A99z8QsRebmt86+z+n4yfHx01sIpqB8bpK6VtybNYXW05lV8VgpYZ2mjkD43DYG+UplHh09cHGDKcp1BdYqw/Aq1jS57Y2gbkvFk7uOpE3hhzeWXJ/wDGYuxwSpNThsZcbuZ2D6P+Fz8WC1k0YkiEbmHYh4W9gdHNRUr45wA4vuLG/ALpwzKV5f1Hk4uTj1L3K5Wr/a5v4jveolLV/tc38R3vUS899vqYfwjfo+jolpmyVErmvcLhrRt4rJxCifQVToZDewuHcxzXc0lQyppo5ozdrm38O5cp0mmjmxP5twd1bA0kc7k/qvRyYYzCWPk/D+TzcnPcc/TIXSNxB7ejQlB+cHzQI3HD3Lm1rNjcOjDncHT39Gy58ds29vzMMcvHf9slXMMhp56q1XII4gLm5tfuVNTUtM+qmEURbnOwJtdYx9vTyT9lm9NPFqbDG0/WUUjesBF2h17hYy1P6P1/2GfnCjjwaqle9kZic5hs4B40W8scrfTzcPLx8eOrntodF6pxdJSuN22zt7uay8WzfKdRm3zla2DYVVUdcJZmtDMpGjrqfGMOpquZuWZkVU4aBx87xXW45Xj1Xhx5+Lj+Xcse5Y5cEBwJFxy5rXjmwWZlpYJIHcwSR/PoVSfCa2AnNA5w5s1VNzS1xDgQRuCFwm8fcfSymHPq45f/AJWyzBIaiVrqSsZJFftg6OaF0gYIockQADW2aPcuEhmkgkEkTyx42IXZYVWGtomSutnHZdbmvRw5Y3cnt8j9R4uXGTLK7kcWb3N9+9PgfHHKHSxdawbtva/pW5iOExVNTIaKZgmBu+In3LJnw6rgv1lO+3MC49i4ZYZY19Xi+Rx8uGt6Xx8iVLbHrKZx8f8AlT4fgjPK2TdayophqMvE8iufVijrJqKXrIHEcxwPirM5vuOfJ8fkmFnHl/8ArpukV/kt5P2guRXU4zMKjBGyt0a/KbLllef+Tn+mSzisv9tTo7/af+grcxs3wmfwHvC5/A546fEWulcGtILbnZa+OVsHkDomSse6Sws0303uunHZOOvN8vjyy+ZjZP6cwtPo/wD2mPwFZi0+j/8AaY/AVw4/5R9P5f8AoZNbpD/Zp/GFyy6npD/Zp/GFyy3z/wAnl/S/9H/6lp6eSpmEUTczirNbhVTRRiSTI5hNrtOytdGmh1e+/CM29YWxjbR8kz+A94Vw45cLU5/mZ8fyZxz049PhifPK2KJuZ7jYBMWn0eAOJtv9grljN3T38+d4+O5T6R1eEVNJB1zyxzBvlN7KguzxVg+TKjj2CuMW+XCY3p5fgfIy58LcmhgTy3FoQPrXB9S7Bcbgn9rU/ifcV2S78H8Xy/1b/Vn/AEEIQu75QQhCAQhCASHzSlSHYoI6X6FvgplDS/Qt8FMgEIQgEIQgEIQgvpEIW2AhCEAoawXo5x/lu9ymUVV+yzW3yO9yDjZpDCcjCQbXJvsqb62pHmzyfmU9Ux3WuFtSVXdTWF3Oa0d5ViUgq5c4e8iQj7Yze9b9LWeWxXjGUttmHI93dosJjYmjzg53IjRauEZWiQGwe+x04gXWM/Trx+1p/WG4c8+hRhrwNHu9as777ppbyC4vV4xCI76nUqKrc2GA3NidAn1FdBTg3dmcODdVjVOJTzkZew0aiy6Y42ufJyYyaMcxrnZnXsOaJDDpdrnHjbSyrBz81y8k+KkEg+s2/iuni8vm0KbFxExsToXOaNiDqtRr2yxCRl7O113XOsczN5mXvBW9hccklKWtaXEG+nJSzTtx8n1TymO2Vl1LUfcyflKhkjkjHbjc23Nqb1Nunu6itNOKdmhs541PdyWZO8vJzgegKSte6WYm17m1h4pXMEUY8odlftkuLrzd5Xyei+OGOqs0tDO+jjmhIY7ttd2CNCAN7dzuPFZlZNI5wa+1mCwtp7eK26HFZqanEMBjexpNgW3IUk9Y+WMuloqO5+vJHc+1a87L6eW8e2ZTSeR0QsbOl1c4HW3AD2EplM+QTOfCGtkfzFwkmBcS4FrnHbUE/wDCIQ5jmucDzU8rvdd5jjrUXP8A3kaCEkWuMrQdEgqsRjPztM4+MZC3IukkUcbWOpHdkW0cLJ7ekdMXXfBLbuAP6q3lynqnn/eDNheZYWyOjcwndp4J+i0H4/hz/OpZHd5Y34qKTGMMy5mUry7kRYe9d5zz1XnuF36VQAlyjkqtRjEsjj1UMUI4WChdXSQwNe9xfNIDa7tteWwXTHllrGX7Ztdknp4TaV4bz4kKu/EaMguZMQ/hoQAuflrbuN3Ri+uozX9hTW1BccrWxv8AAKZ44Z+3CcnJL1HW00lPURt6uRj3W1sVRfiFLJVOiuIzCdXOIAcNdlhNlDHZowY5baWNlWldmdnG79bqZeppvHO33HWxYnQPs0TAHvBCusY2RuaPtA8tVw5aIY2ukAcXcCdlNHjdVEzqxJdttAdAFJk3t2Tocl82ltNVRxOeGLDqi0jS9pbdgcMw34LKgxltUQzKWPA2zE38E6VkdQzq3tD2jRodu3uB4eCmV3NNS/0wI2h0zesuedlOJI45wHF/Vagga277X1SzwdRI5puRa7b8lUc6yRizR0jjJLliLjc2GlifahzPJ3Xvd44g6JaR2SoY+w2Ise8EKGd2pF7gJUWGYlNHIJBYvEZjaT9UHkrYe2XrpqcFrXn5scRYiyxgCRcLXw4NjylwuI5BcE6WNr3Wsb9M5T7Z9Q8tkIY4gA6aqfDXnyiRocRnhcNBcnjb2KSSVrxJHELMtbsjzu8qGkDWVJdctsAAOd1M506cedmUqR7xJOMjyyRv1gbWK0sPmD4JI5Whxa3MwF1gCNzp3ezwWM0gyhwtZwtZSMnNNISwgb2uFiRrk5Lnd320Y20nlbZ5rRkBzgS4nPrYaW8T33XP2stEVTX0fVOiaXh1mSa3DeXf6eZVWUDKHA6ndGb6QXSEoJTVUBCvUE/YMLz3hUFcoIt5Ttw71nL01hvfSw13VztN9AdVdr6dppnude7dQVmTOtcrTjlNTgziD2wMpPh/wmEby7qPCsLfWsc4RmQAg5B/Ot9fUrclO4Ocx4OYfUfoR8Fdwyofh8DourzB7Ra27fQRY8eK0XVtPXx5ZhHeFlg0u1HM2OvpXaR6+PWHWnEVoDhISO011td7clFhrM1RnLgAze5UmISZqmTKLNcb2VQkrFeTls8um3NRvngdUjKYgcoIOuyyZo8q3sEELcHkcahznZrujA0F9B7j6xyWcaXrHPYDZtzlPLxXPy7Txtm2WQpKV3VztcTYcSo33a4tO4NikFyCte2PVOqHiSd727EpiMpCcI3WvawVT2kikbHY8U6aTrJRIWnKWkXtubf8hRFh5gpcrg3K7a97KaXd9GAG4sLrSkmiNQ05xlBvdZ9yNtEhcU19kunddEnB9bKWkEdVw8QurXBdAHE4pUD/ACf+4LvVq3aBIlSKAQhCAQhCAQhCgEISIBCEIGy/RlFMf6swdySXzCim/Z2eCsSpUiEioOKdfVNQgeU0p1tLJFUIEIKEUIQhEZPSb+yj+MLkF3lfRsr6cwyOc1twbt3WZ/Ril+/m9nwXl5uLLPLcfb+B83i4eLxz9svo1/azfwFdes2gwWChqRNHJI51iLOtb3LSXXiwuOOq8Xz+fDm5fLD0zMcoDXUg6sXljN29/MLj3Ncxxa4FrhoQeC9CKp1eG0lYc00Qz/aGhWOXh8u49Hwvn/gnhn6cXDNJA/PFI5jubTZST1lTUi00z3jkTp6lvP6MwHzKiQeIBSs6N04tnmkd4WC4fi5PT6V+f8W/uvv/AKZOEV9RS1AZE10rHnWMce8d67AG4BtbuVakoKaj+giDXHQuOp9asr08eFxmq+N8v5GHNyeWE04Sr/a5v4jveol1EnR6mkkfIZZQXEk2t8ErejFK4fTTez4LzXhy2+xj+pcExk25mOaWMERyPYDuGuIumLsqzAKOqcXgOiedyzj6FVb0WgBOeokI7gAl4czD9S+Prd6rm4IJKiZsUTS57tgF2jcPjbhQoXbZbEjnz9akosOpqEHqI7OOhcdSVOTqu3HxeM7fN+X8682U8PUcHV0stHO6KZtiNjwI5qEEtIINiNiF3lTTQ1ceSeMPbwvwWVL0bpXElkkrO64IXLLgsv7Xv4f1PjuOuT2wXYjWvjyOqZcv4lFTVMtLMJYXlrh7Vvt6NQg9qoefAAK5S4PR0zg5sed42c/VJxZ29mfzvjY42Yze1qjqHz0jJpYzG4i5aVx+I1Tqutkldca2aDwA4LtrlVKrDqWrOaWFub7Q0K78mFympXzfifJ4+HkuWWPty8GLVtOA1k7i0bB2qjrK6atLTPlJbsQ0BbcnRuA36uaRp7wCExnRpgPzlS5w/dZb9SvPePk9Pq4/M+JL5Tq/9OeXV0DTheCGSRhz2Ly3v4X9imo8JpKRwe2MuePrPN7K/cLrx8Xj3Xg+Z8/Hm1jjOnBumkdMZi89YTmzA2N1cixqvibbrsw/fAK6GpwehqCXGLI48WaKjJ0ZiP0VS9v4mh3wWLxck9PXj874vJJM4wamofUzGWTLmO9hZNijfNII42lz3GwAXQR9Goh9LUPd+FoHxWnSYfTUf0MYDju46lTHgyt3k1yfqfDhjrj7QVFCXYN5I2xe1gt4hciQWkhwII0IK75Z9bhFLVvL3Ased3M4rry8Xlqx4fhfPnFbM/VcglDS4GwvYXPcugb0bYH9qpcW8g2x9aujCaZlI+nYC0PADn/WK4zgy+30c/1PhmvHtyK0+j/9pj8BWj/R6m+9l9Y+CnosIhop+uZJI42Is61lcOLKZSufyP1Dhz4rjL3TekP9mn8YXLLtK2kZWwdS9zmi97t3Wf8A0epvvZfZ8Frl48sstxw+D8zi4ePxzU+jP7e/+H+oW1jn9kz+A94UWH4XDQzmSN73Ei3asrtXTtq6Z8DyWtfuRvut4YWYaeXn+Rhn8mck9dOFWp0d/tQfgK0v6N03303s+CsUODQUVR10ckjnWIs61lyw4splt9H5H6hw58VxntPiv9mVH4CuKXd1EIqKd8LiQHixI3WV/Rum++m9nwW+XjuV6eX9P+Xx8GFmbHwT+1qfxPuK7JZdJgcFJUsnZLIXM2BtbbwWot8WNxmq8/z+fDn5JlgEIQurwBCEIBCEIBIdilSHYoI6X6FvgplDS/Qt8FMgEIQgEIQgEIQgvIQhbYCEIQChq7Cjnzeb1br+pTKCtOWiqHco3H2JVndcbUuMYF/OI47rPkeXOuTqpqmTO8uJVZ7Hi1xYlXH0zlOzcxV3D3zwztcwXF+0L7hVoYi+S1jpurZnbALNBLuaX+jHrtrVOJU9M7Lq53IKlUYuJoiyIOY48VkPe57i5xuSmhSccbvNlUshuSOA9qYkulW5HHZEqRK3dUJcrYwDF/k+ptKM0TtDzb4LIuOISaX0Uvax6J8u4adDMPyn4LPxbEqSWiPkhZK/MLgC1lg09HSTxtuZ89tS1zTrx7P/ACpRSdTEYoJ3WJzdtpaR6gfevNnetPVx46ylqKik/rjnvy3AOXTis+o1LpCbvcdL8FcNNJG+5la70O95CkfSxzQucbXFy4jT1KYajfN+67ZMU74DnjeQU2pqZKh5dI4uPeU2oDWu7N7d6huu+p7eXd9HB2U3boe5aFJUmfsSm5aLgrMJU9Gfn2WHG2qmU3GsMrjduj/qTmWbmMotmHBQGPU2270x8To5C97SHWuS0h3s0SS1TYWZjlvyOh9X/K82fBl9PVh8jH7SFmVmZxAbzKiE8L+yJG38Vk1NQ+odmkdcDYcFWLtNNFcfj67tTL5N+o6EROc4Na0knayoVdTF1pGp7IbpsbKtR10kDiMxyuaW+CgkbZx4ldscdOOefkSVwkkL7AHkBopqSqdE8Wtldo/TUqBrC82Ce+NoGl845LW/pz8be0szoXte2BrgI+13DmooWOkBa0XIN/Qd1ObQRFskkjnkWLL6DuUUNU2nfmZGAbW3Knr0als2krbNIAFgBayznuuddlbmqzI4uLG6m5VZ4BOYbcki0+je6Ooicw2OZbU+ZrwS5paXZCWgg38FhUwc6UZeGq1amZ0r4i7N9KA2/LRL7bx9FlDZh86XWadS3fb/AMKjUQUzQclS5x4Dq7D13/RPqpsrSGO1ce0qDnXJ1UiZe0gFrAOBPPZXRgs76cTvkjjuSMhPaHo5LKzLeAL6eMkyHsDkBsuXLyXB6PjcE5rZfpmClkiDm3a4X1sVKyeenie3ydro3DK427R9PDdTua0G51t33PwUZlLduyPFc5zXb1ZfDxk1arOYMvWMp5gW8hcD0quantNLWka3Nze61fLpJI8sjrknfj6VmVUbRK5zDbutou2PJcrqx4+Xg/HjuVZZTO8jfK0gtYQdOO9/VYetZ73FziSdV0GCVdLA6SInMJMttDtaxv6Vff0eoHXsx7STuHbLrJtwsceCRsSEudxIvrwW3WYDFHUiCCZ+d8ZcwPt2iDtwWLlLSQdCOalZ33ownVNunHdOhgkqJWxxNu4ouhBEZZA3hxPJXJJmsaGM2GibK0U0fVxm5+s7mqg+cfa9gse3T+KbOXXJ2W1hkZOE2bHdzjfXYngfd6lhk5QujoB/7dAP3b25rpjDCzy3Wi/sxf1Z3Wm3azGzT8Seao4mG9QyTIG5XtaL677+j4KSmrmSSuc2ZwNsj28Lbejc+pUMZnz22BOYm22un6lXXe3s8bN5b6UqaPyh0shiu1z7bc/5CrT0jmTPY0XA1unUNU6KoyZrNdc2J0VxgfUSERtzE6EnZcMrZXm1MlfDqptIaiGoJa1w0H7w/krSgwvEpmukZAWxEbutY+hOGGwUTutqA2ao5HzB6OKlmxepkZ1bnjKNm20C43lxt6d8eDPXbDqcNkjeQ6SMf6tVBLAY2ZszCNtDdaclQ87m/oCj63M0teAWncWW5ysX41/tkFTS+dbgFalp4mubJE2xBuW73CgkaXMD2i7TxXWZSuOXHcPaAkjRa76WE4fFKwZnubcm91jldKfJYsOjdFmd2coJ48ymV0mM2517LXsoyFpsibJI52UFt7uvsBxWdMA1xy+bdWXaZYWOn6AD/wB1qP4H/cF3q4H/ANPwTilQeHU2/wCoLvVpgIQhAIQhAIQhAIQhQIhCEAhCEDJfMKWmafJoz3JJfoyn0v7NH4KhSLJFKUwtCqGIQRZODTa6ByE3MUZlUKkSXQNT3IFSJ1uSLjiptdGoTsoOyba26bNERdLYckHKOCbXRqEaItyRCJEHRAUAhKkRUjWCwJ1KcgaBKgRCEIhHGwUd0rjcpqKW6QouhRSIQhVAhCRAIQhAIQhAIQkUC3KS5QkVC3RdIkQOukKRCgEJzQDunZGoqNCkyjkkKGjLKS4TEKB1xzS3HNMRZUPuOaLjmmWRZA9Ko7IQSITLIsgehMsiyB6ExGqB6Q7HwTdeaDsdeCBtL9C3wUyhpfoW+CmQCEIQCEIQCEIQXkIQtsBCEIBVsQ/s6p4/NO9xVhR1LS+mlYDYuYQD6FLVnt569j3szWsL5fE8kt3SG77h3G66WSCIUYhyxuynMTYAl3PX+e9Yc8LdcgIHrWcc5Y6ZY2XaJjiy4vp7Es0TZLGMEnclJHTPc1zsxDW8gSp6RmryM72ZO0Bot7kc9Wsx4yuIQlmzZyXNsmC63K56KlSIuqhUJLpQgQlOYLlAYMt0M0Kza3MV2AzRAZY35TuWjVXqTFJKaS13dVfWIi4I9PFYsksjScriNOCM75GB8swzbi+pXLx+3W5/Tqn19C6ITNYGg73aBbuvssyvrmz0jhCBkvrYk/8ACxXyRX0a+Q7Znm3sG3rKv4dHVzlrGQ3icdsoAPpO6zcZO6syt6ZMry511GtqvooGsytyNlaSHAaarJfGWutuusrlowt0Vuhh62ZjBe54jcKOKF8ujGkrVwvDrSF9V2GjYX85S1uQuKVUtJIGiR7dQWEfqsqtAbUODXF+tyTz4q/jUZm6sxMJYwloJ8FkuJBu72pEyy2ZIdVOaN7aMVDnAA7BVn7qR1RJJBHG43azb/yqmOvtEDdW2RlpeHtubaKoBrcK/BO89bFYOGna4jTb+eSzVx9mwCztteKcXNiL5GaPA0PIqF7nxmwIt3p/UyFkmzsouS3gs/brbNKskhLnEm5KiJvuUrj61GStuJbpzT2SEwC6kLCA0jVS1ZLfSekyF+tmC1rhWppRaNwB+bfm8f5sqUQyjv5p4kAIzbcVy8u3qnF+3sVb80IyjjdUSQVqGJkczHseHAG9nag+xQSUsLnEsuATwIsPWtTOOefHl/SiBc2C3LtEbAdbNA1B00VajpKZtQ11T1hhFyclrnuV6ombUA9TR2aDoc93em64c37tPX8TL8e7VWR7SOyf+lVZXtDSbnTgFZdFK6/zUgPhf3KtNTTZD1jHxtOxc0gLGEj0cvLLNxSdM5x0uPAqakcRMH5bhl3a92qG00fGYX8FBJmjc5t+7Reya10+Rlcrd1bwOIS4pCwuy7na99NR6l1lNPL5TLTSRuDWC8b+Dm/FcrgDc2MQWO1z7CuycdQumMZc90iqP6w1gNjGBrxvv8FjSzvmk8pGkoN3EcT9pXcZlilxKdzn9hpDbd4FiqtMHPmAjjDYzuTxCzle0vXa1Q0ZxGKaokbHHGw2uAdTuQPAe9FG6Kkc+QDsi4c7ibg2A9Kv1BhipBTUzRGwAZnHfmT4/wDCya5zG0TWM3c655/z8Fm9voeGM4vK+1eeUOa42tfZS4TQtrpJWOJGVlwe+6bDQvqrhps+1wCtTo9BJBJVCRtnDKPerjJ6ePKW91O3BKNjBma57gNSSRf0KzI/qWhrGDKBYa2srDys/E6gQU2Z17ZraLeU1OiaUn0FpHStqxG5zi6wbfc7bqKphle0Zqlj2cDa2voVeWqAfkcXAHUkb+hNEsGXKZZgORAXn3k7zKb/AOE0NLTMkBe4yk8xYLbogyGK4u1gJf8Az7PUsahZHPUBsL3OcATYt7lryNMNHHG/zi7tejh7l5ua5a1t6+HHjvcivVzGRrydyMwHcqL35nA8wClmm7ZPC1j4KIecAdwFMcdR0zz3dHHVTR0zg3O/jz0RSBr5gX2AYNbp00oc+zb/AM+hdsMXk5eSy6hxjYGi7Dbm0pGikhjLckhDjcnMPdwUTp8g5Kv5QHb6Bbk089zuXtIaene8ZLho+0Qpo5JJY5I3XcGdppGvoUToRE0ODzmsDsLa+lXaGcxNfI0XNrH93jdSt49dMzq5DMIyx2bkd1KcNldfMABy3V9loc0m8rjq86qKSZx0LnW7yuf5e+nonxsrN1s9DaYU9bMBmv1W5FuIXXrkOh9vlGe33X6hdevRx3eO3j5sfDLQQhC25BCEIBCEigVIhCAQhCAQhCBkv0ZT6X9mj8EyX6Mp1L+zR+ColJTSU6ySyBh1U1tLKPKnXKIiKS6lyosiow0lPtYWS7IugTwSE80HuSb+KAtbuRe4S3vpxTQAUUuoQi3eix5qqQt5JuoTrJCEQl7oQhQCBuEiOIURMhCzcQxumoSWA9bKPqN4eJS5TGdunHxZ8l1hNtJNebBcnN0jrXuPV5I28gL+9VvlrEL38oJ9AXG8+L6GP6VzWd6dihctB0hq2O+dayVvK1ituhxSnruywlslrljt1rHlxycOb4PNwzdnS6i6FyXSD+1X/hb7lc8/CbY+L8f8+fhvTrULgF12Bf2VF4n3rHHy+d09Hyvgf4+HlvbRSIQu75oQhCgEiVCBEISIBCEIBIhCAQhA1KB7dAO9OQRp4IBUUFNKcmlFNQlKQIhUISqhEJUIBCEqBEJUIBCEqBEWSoQIkPmlOSHYoI6X6FvgplDSfQt8FMgEIQgEIQgEIQgvIQhbYIlSIQCZN9C++2U+5PVbEjbDKojcQvP/AElS99LLq7YtQ9pJaQGgC7idgFnyytPmtzDm5Y4qZG6B5tyvorUEhqjk2k4d64zi8XqnyJerFjrNHFlr8QRoUsFZIy+QDKOYuD4qGO7SdNRcWUUbWgg3FhtmFx8FdbatmPelgzxyVHWyxNfwsRv6FVrSzrD1bQ1vABXnnMwZooy7gWtAuqlRAX6ttfkDdbx6ebk79KV0JHAsNiLJt1224HJwKjBSg9oKVqJm+b4IGpQGk7J2XQrnt10he+7jeM+IKZnb9hx9KmLQo3NCrKxQsNTU5GNEQtckNDiAPFbrKnyWdjwCbaOF9bbexZGFvbFA5zB84+UMBPK3/J9annLhK4ON14ebK3PUfT+NxTw3fsuJOE8+aERltgLuFj7lWjpNOsmytZ3Hf2KRkeY3cezxsoMQnPmN0Hcu/Hlcnl5+PHjuod5YyF5ZD2WDcgbqCpxGWR2j9NlULrC19VGSu+nl2strZR9Yj0pXkVWo+k4g8VUugOIOm6BsgIcRZNV5lP5TZ4OuxH6p4w8jzhbRNmlOGzzlOhurhYyB92tkIkbe17n3KQ0bWMzAfON1b4pI2TMjMjmRgkganjzss2taM7MTWuc0GV1yTvbuCjE4z3O2yiyy5Lua7s8baKMMdbMbBmxcdlymPb2XOTHWuiyRjMQFAW2K0TCwwsew6W0J4hU5WWeV028nj9mMbdwClO4CZmazXc22QHZjdZyduPUuj9mkqMEF/hZOeeybKCM63PFYk6d7dWRcD7hJudr96jBBT+y3vPJcq9Euz723R15adNPBRXPgkPip4rctelxlbM0dp7g08DqpxiLG0kjiB1o82w3usgvbmALiSdLbpDIPnGcGjfvWpx/bhycks0ieZHOJL9Sb7KPK5+c7houT7FI/zHEckUuTLM17rZmaeNwQPYV6sY+flSUU3k9dBLwZI0nwuvQZGSgtHVgG99l5u4WJB9S9SpJvKaWGffOxrtO8XKXf0R55UvYKubsF7usdYcN1JSPlE4D8t37DkBqqtQ40dRNABd0byzMd9CnYe9xlkkJu8tygnmUawnlZFqVzpQxgN8xPp5n1WVGrlDpQG+a3QK9VAx3MezmhrPDiso7lI9HNn14teWIxN61hyuNiCDta4KIKuVsjZCbuG/7yfUOdJTtfb6t7+KpmQWBAsVHfGY2dumZIyeMPjeCD7FldIOzQt1Bu8bHuSYHJ1lW+F1wHNzaHYhL0njEUEABJzPPsH/K1529PFyYyW6YuVrmh97X01V+hw9s0Oe0ds2W7r+z2etZRF10lAGsw6FucDTMQe/8AkLjyWydLxzdTUFC2CYuayMua3RzefpTcWlDXNaPqg3Pep4ZmxMeb3vbUcli18/WSu1uvFJc8+30cbMOPpXaRJLZ2ovcqeMedI5V6dhNzz49ysSOuAwL0Ze9RjCdeVOhJbG51vOvZJnDWnIe0e/dTRkEh4FmsGgPJVpmBrRyOlzz5LphXk5p3tDNoASLFRS6kWOvEck8EmQDKSdhZTwU5EgJ86+3JdPTjE8TbMEbze7d+/gqcUpZJvoDsVZrJMtT2ToAB7FQB7azJuNbsu2u6TO6wOgF1WkcHNf3FJA7sOJ3yqNrjkkPA+9eeYar6k5PLGOl6Fm+ITfwf1C7JcZ0K0xGUceo/ULs16eP+L53yP5hCELo84QhIoFSIQgEIQgEIQgEIQgZL9GU6l/Zo/BNl+jKdS/s0fgqJUIukugVF01GyByQlNL0wuJQSE3ASE2CGeb6UhNyihJf1ougIpTulA1QjZAttEhQCglEIhCEUw7pE524SW4IhEWQEIMzH8UdSQiGA2mkF7/ZHNcmSSSSbk8SrmMSGTFJyTezso9CpL5/Jlcsn6v4XBjxcU/unRxvleGRtLnHYAXKu/I1eGZuoPhcXW3gFGyGibOWgyy6k93Jaq64cEs3Xh+R+p5YZ3HCdRwL2uY4te0tcNCCNQhjnMcHMcWuGoI3C6LpHSsNO2pa0CRpAJ5hc4uOePhdPpfG558jj8tOuwfEPLaezz89Ho7v71h9IP7Vf+FvuS9HpMmKMZfSQFv6/ojpELYs/8LfcuuWXlxvDw8M4vmWY+rGYuuwH+yovE+9ciuuwL+yovE+8qcH8m/1X/Rn/AG0CbC5WXVY9SwEtjzTOH2dB61H0kqXRUscTCR1pN7chw9oXMrpy8txuo8fwfgY8uHnm3v6Sm/7KLfxP+FLF0jhcbSwPZ3g5vgsmjwyasiL4XxXH1S7VMqcOq6UEywuDR9Yahc/ycnt7L8T4dvj6rq6aupqv6GUOPLY+pVK3Go6OpdA6Fzi22oPcqvR2hIBq5BvpGPeVQx7+1ZfBvuC6ZcmUw28PD8XhvyLx+40f6Rw/cP8AWFq004qadkzQWh4vYriF2GE/2ZB+FOHkyyvbX6h8Ti4cJcIgrcYjo6kwuic4gA3BVf8ApHD9w/1hUMf/ALUf+Ee5Zq558uUy1Hq+P8Dhz4plZ27SjqRV0zZmtLQ7gVRqccjp6h8Jhe4sNrghTYJ/ZcXp9657Ff7Sn/EuuedmErxfG+Nx8nPlhlOo1v6RQ/cP9YVqXF6aGBkjiczwHBg1IXKJSb7m64zmyfQy/TeDr6b56Ta6Umn8T/hXqDGaarcI9Y5Ds13HwK5FKCQbg2I4pObLfa8n6bw5Y6xmq79IquGzmpoIZXG7iLE94VpeuXc2/O543DK436NKTinFNVczkJEqoEIQgEqRKgEIQgVCEIBCEIBIdilSHzSgjpfoW+CmUNL9C3wUyAQhCAQhCAQhCC8kQhbYCEIQCq4p/ZdX/Af/APUq0quKf2XV/wAF/wD9Sg84UsLyxwI0IUIKkZqrUkaZl65pl+udHd5tumwmwtc3HPRVYO24tuALXJJsrsUOcZY3mQHd7W6DwvuuGUe3DKXHtQlnfNKWg2a3TxVmlcA7KwZpHkNAOqnkwd1rsc1g/fIPu+CvRQw0IY+nyyyt/vCL+zgteU+nC4Ze9KNVh7onPbJkeeBaVlOgcPqrbnmfLcviN99HX99lQfrwPrHxVmTHiodU/wCyUuVw3aR6FaOn1XFKN/NcPQr5LMUJl6lmbTN9UfqqoeQb31Vyop2Pb1hdkI371TeYm6NaXnmSmOky3af1x46oc7O3sm3NQvFnkA3tySZnXsNStsbrXw2SNxiiBu5pL3A8Tb/gKSqPzhbxvuquEOa2Zxy6tYST6gppHZbuOriV87ln/kfa+LlbxCR5ZHmvayzpHZ3FxNgVZqXEwOVCTQkL08P8Xh+V/qEc7U22TLpCdUl13eQpU8EwhivH9IT5x4BVSU4aBBqYdXMZVF0+gcLZgtaZrDZzTcHYrlCbLWwuqL43QuN8mrVixvFZldYlUaydpnjjcTkGrsu+qsTusHLInJ60k8dR4LPt19Ns4W1ha+Orc0OF2nJfT0FSxUsWSMvne2wNjHGA71m9uOybQ60LBxLLXT5XZSBwDbLyXlymWo92Px8cse1mpq3TRhrXxOaAB85JY6dxCx5mXf2up9Dgf0U5Nze4v3qF45exanJWL8efSN1PTvHbb/qabEJnybpnil7JOzxb2/8ACV1wd0zPlN7rfnWfw4xHJSSi4BYT3FRsop7jsi34wFegmaTldGHi+vMBWXNpTq9uU2HZbf33/RZ87FuG+4zfJ5Y92tv+NvxTOpkJ8wuPdqtduHwTR9YwvDe59yPEFqhOFtcbsncB3tB/VZ84eVnTMA0zHbh3qvOb2HpWvLhk8jgTK11uJvf3KjXYZUQ3kfksOAdr6t10ws2zy57x6UcuUZ9iNj3qMEgOtx3SkWF1dwODynF6aPIHjrASDtYan3L0PFUE0UsDMkrS0kAgHkdQomXAuN9h4rV6UWjxeWMAANy9kC1hlACym30tw96sZpJG2IIueZ5ru+i9fFNhMcTCS+ABr78L3suWxKhbT0FBKAGuljJd3m//AD7Ff6IRtkfUcJGFpvbca6fzzUvpqe2TjTb43VDTWU7BNp8rLlmw38VodLKbqcREobZszL3/AHhof09ay4jaEC+6jtxdZJRLJnDwblmrb8FSv7VPI4tj03KrngrE5r+5cZM8xNF7i1rKLzn5XEgdyIz2AkJIfpxSutu8YtYVWikxCOV9xGDqB4WS4xib8RkbdoaxhOQcdefqVR2/K/HgoBq7VHmp2isGpkYxga8ghotp4qEEcAmONypZKkysXxU1OQ5rkEW1RFG6odlaCNO0eSe6WItGSQEW0voVoUUTYqXrCdZDf0LzZ5eM3p7eCXPLSu+MQtI5aKqe07RWKyUAucdlmPmc46GwPBOPG5Tbrz8uOF0vvkDG6EG2+qC5slPlPDW6z2kl9twpmzZCGN7V97rr4eLyXk86ssaIWgg3MmgPcrXV2AsdBoq7qSojjbNIzK0nM0XF0lQ90VO2Ief9Y96e2b0iqHh8mYbKufPangEvDRw09KaRd4PitsLTCerIaLk6J0FI8C7x6LhRwyEXb6VIXnTXdccunt471K6DoYyQYpUOe0i8J1/1BdmuQ6HSmSumuf7rUekLr114/Ty893mEIQtuJEIQgEIQgEIQgEIQgEISIGy/RlPpRelj8FHJ9GVJSfs0fgqJbBRl2umykOxUBVQuYpEl0KKEISgXKIcDZqalckVaKl2QhRRdCEiBUJLoQKhF0IGu2SHmnHZNGyBDzSFKdkiDi8VYWYlUAi3auqi6PpFh5kaKuJt3NFpAOXNc4vn8mPjk/W/D5seXimvp12B1DJsOjY0jNH2XDlyWguHpqqakl6yB+V23itH+kVXb6OLxsfiu+HNNar5Xyf03ky5Llh6rQ6RzNbQNjJ7T3Cw7guYUtRUS1UplmeXOPsUS8/Jl55bfV+Jwfg4vG1pdHozJi0RH1AXey36p3SP+1pPwt9y1+j2HOpYDPKLSyjQHg1Z3SiEsr2S20kZv3j+Qutxs43iw58eT5vX9MVdbgX9lReJ965JaFHi9TRwdTGGOaNsw2WOLKY3den5/Blzcfji3MboX1lM0xC8kZuBzHELlHNcxxa5pa4bgixXTYhiT4cLhex1ppmix95WezF4KhobiFK2Q/baNVvlmOV9vL8LLm4uPVx3GS1xa7M0kEbEK5T4tWQEWmLxyfqpapuFOjc6nklY+2jSLglZq5d4+q+hJhzT92P8A+uuwzEYa2PKxvVyNHaZw9Cwse/tWXwb7gn9HgflIW2yG6b0gY5uKPJ2c0Eeq36LrllcuPt8/h4seH5lxx/pmrsMIN8Mg/CuPV2kxSqpIuricMnAEXsscWcxu69Xzvj5c+ExxSY8b4pJ4N9yzk+aV80rpJHZnONyUxYyu7t6eHC8fHMb9OswT+y4vT71z2K/2lP8AiXQYJ/ZkXp965/Ff7Sn/ABLvyfwj5Xwv/azVF1mEU8UdBG5rG5ntu421K5Ndjhv9nwfgCzwTddf1XK48c1XO41AyDEXtjaGtIDrDYaKgtTpEb4mfwNWWuef8q9vxbbw42/067Af7Ki8T71oFZ+A/2VF4u960CvZh/GPy/wAr/WyIUiVItvOVKhCoEIQgEqRKgEqRKgEIQgEIQgEh80pUh80oI6X6FvgplDS/Qt8FMgEIQgEIQgEIQguoQhbYCEIQCq4p/ZVZ/Af/APUq0qmKf2VWfwH/AP1KDzho1UnBQtNlK3tEAblSt4xYgZazz4NH6rQEjgALlUrgStaNm6KwDd3pXnzu3v4sZjEz5CG6lVxJne4XIvqCEVD+1bkq8Z7SxJ03b9LXWS2t1hTCXa/OE+CU6i/FRzHIA0K+VS4YmucftElMueZ9aQu1sm5lrtnxn9JhIcuV1nN5O1TDHATfq2tPd8Cmh3ZLzsFGHEpLUuOP3EU1IWBz4nZ2gXIO4H6qswm5I3GqvNec+htwVGQZJizYLtjlv28nLxzHuNLChaCZ/Mht/afeFJI67tbFS0kGTDot+2S/1/8AgKGWWKMkZsx5Lw5ZeWd0+rwY+PFNlLWupJ9LOsLetZ3Vh+ck67hXIJw6az9GOBao2xjM4O0tqvTx2yPF8iby2zyN+aYSpH+cVEd13jxWETidE0IJVBdW8LeW1Wn2SqSv4W0ZpZHfVAAHO6zl6ax9p6p5DHEb2WW57jq7ZaNVpE++9lnCQjTcLE9OmXt09EMtMwWtlAHqVeUkuJKkoH56EP4kKOXsjXdfO/3V9efwiO4umPcE3Nc6JjzqukjFqKV2qiJT5UwFttTZdp6ccvZuZzTdpsU5s7xfW9+aaXN3BuEgLHHQEozvX218GlkM77kluX9VrE5txfxWDQ9ZGSWaA7rRZO7ivPnj30zburlo2kOeA0DUnay53G8TNXKYo3OELdAL7qXFsSIb1LHWJ31WI8k9rhbVd+Hjs7rjnn9GElziArWGV8uGVTKiGxI0c07OHJUmnthKTqvU4fW01fVPrayWokAD5DcgbBMiva9tLph5rQwWLra6FpbmaJA5w7hqVWWv0mgySU0DHAPhgDCSN1kUFRUYfWtqI23LdHtOgcF2VXJS1NmTNDhycFl1uDNns6kma0jTK/4rMs9LqoOlNXDXYbBJTAua193m3mXBsD6j6lzBJEbSDqFdrIZ6APhkeAZACWA38L/zxVK14b96qyr2IVVHLS00VLCWvY28r3DVzrD/AJWeUiFWb2naRazdkPbdWcPwmqrjaLKwAAlz9AAdj7Co8QgNLO9rCXRNeYw8/WcAL+8KO0znjqqxdYWUd9UXSI5W7Kl23SBK/V7kRYjYxzRmGnNbZkY8MEWsYFh4LGj80LThFqWPWy4Z4XN6+LmnF3Vepa2WTI45WgZjbc9yjbFTF9ms1HNxukdJeWYk3tYe9beH4fSthiqyxoGUOuRss5X8eKyfmz3FemwGAubJO57WnXq76nx5K3nhp2llNG1ltCWixKjkqzJI5wPEkXVeJ2Zjr+K8+WWWXuvbhx4YeoWSZ+ePM42N9eSy6pvVSXBu29wr0pLtuGygkbngItqN1247p5+XDe1WAZgftFNkcAbN4JtnRSEbd6YLl3ivQ8SWJxvfip92qq05XWOysA2suecejivWnSdCv7SnP+T+oXari+hQtiU/8H9QuzXTD04c38ipEIW3IIQhAIQhAIQhAIQkQCEIQMl+jKkpP2aPwTJfoz4J1L+zR+ColOxUKmUKBCEJTsgC6BE5o0um2UmwQhC26annmo0Ut0XPNIiyqF3R6UIVCapb80WKFF2VCQ6IUXZUwaEp6Y7dAhRuEiVu4RAAeRWNiHR5spMlIRG7iw7Hw5LeQsZYTL27cPPnw3eFcPNhVdCbOpnnvaM3uUPklTe3k81+WQrvULjfjz+30sf1fPXeLiYMIrp/Np3NHN/Z963sNwKKkIlqCJZRqB9UfFaznWTC8kWW8eHHHt5+b9R5eWeM6hc5uq+I0cdfTCN+nFrhwKlTv7seK62bmq8OOeWGXlje3IVGD1kDjaLrG82a+xQNoatxsKaW/ewhdolXnvBjt9TH9W5JNWMOXBX1NHC4vMc7GBpa7ULMlweuiJ+ZzDm03XXoWsuHGuXH+pcuH/TifIqq9vJpvyFWIcHrZSPmcg5vNl1qFmcEdsv1bks6mlLDcOjoIzY5pXDtO/QJMUw9tfCACGys81x9yvIXbwmtPnf5HJ+T8m+3HTYZWQmzoHnvaL+5OgwqsncAISwc36LrkLj+DHb6F/VuTWtduXq8HqI5ssETpGADtaanioPkqu/w7vWF1yFbwYpj+q8smtKeFRPgoI45W5XC9wfFY2I4dVy10z44HOa51wbhdKhby45ZI83F8zLj5LySd1yPyVXf4d3rC6ehY6OihY8Wc1oBCnQphxzC9L8n5ufyMZMowcZoKuprjJDC57MoFxZUPkmv/wAM71hdkPNCRZy4Zbt24v1Lk48JhJ6U8Hhkgw6OOVpa8E3B8VcKVIV1k1NPByZ3PK5X7IUg3QUBVzOQhCoEIQgEqRKgEqRKgEIQgEIQgEh2KVIdigjpfoW+CmUNL9C3wUyAQhCAQhCAQhCC6hCFtgIQhAKrin9lVn8B/wD9SrKq4p/ZVZ/Af/8AUoPNidVPSC8ubg0XVdgLjZaEbBFCbLlndR6OHDd2Y0/OelW2+ePFUmH5xWi7KLrjk9uKOV15CVG02cmvdclJfVVn7XIzdQ1Bu66mj0iueKrzHRYnt0vpEDukvwSXToxmeF0cxOcrGM9JUbTZpKKp15SmPNmAc0npm+yh1u9V57vqrDd1lKEdTJM5vURukkabhrQSSPQtzpyzm40amqkmtFTttG0ZR4KsIZB3E8gtfyeVselPKL8Mhv7lHJKyBzYgLykEvP2e5eGZ3fUfS8cdTtTjoql3aLH5RzZZXKfDA+b+uCwDc1r2v4oFZ1GV1r3HPbvVOsqjKS6ORzcxuRe3s2Xo47t4vkS71pTqqaMOd1d2i/iqTojc6q8978tswPoVc5zxaPAL0SvHcVZzCEy6suaQDd11WcLLUrFmjbrXo4y2nDyNXbBZC26CZr6RoBAe3Q3Wc703xzdQ1jcsLgT2jqVlarTrrCM2III3CyyORKmK5+3Q4Q8PoA0HUG1ktacosN+ap9HmvfLMDqwAEm9rfz+it1pa6O44HZeDOePI+pxZeXFEDOyzNzUOYF570uVxbY6Dgkc3s3G66Ijn0ICru2d4KaRwkaL6EaKB1wbFdMXHNXJLXFSMqXtUUnnptl31K8VtlX4cUki1AHqU78ZfIwgAepZViWkc0rW5IySs+GK+WRJnOe4Pcbl2qlaD1INtLKs691ZfIOojYPSt+vTn1fauRaSw5pp1cnO0kcmjdU+m30ao6atlqBUx52taLa2sTdWMKnZhtTP1UTXguytc7ewJ2KrdHphTQ1kp4AEegFRU8t42nkP1UI6B2KQyv+dhtpw1STVFO2lklhfZwGgKyqST507elar3Ruhs9g96zpXH1ErpXkuJcSbknir2GUTJrCpa4RvBLC02JtbVW6ihpXPzRlrDyI0Q0Ti2V4IG1nLSRXxinggEcVM3QNzOJbry377bfFZA0K1a1k5k6yQaBlrn0rMGjwSLgHUbXVT7dfBM0tIgHbbSMI1+tY2HtWdjdCKbCoO1mcx93HvI1PrAUEE7hJI9psDa3glqah00Donm4I07is+qs7jEQlIsSDukWkS07skhNr9hw9bSEwtcBcgi+yGkWdfe2ic57nta3gNkDmGQWAOi0mlvk8ee5OXzdgswsDB2tXH2LpaOkijoo6moGdxaMrCNNuK555zCbrrx8d5LqKNDQeUZ5Zrw09+0624sNArlXWOnDYoW9XAzRrQkqJJKg9o6cANgmOyRNu46cl5Ms/KvpcfFMIaWhjADumwHsA81C2R00xJ25JYnWkdHfbVPHp03NnB3asnvaMtxoePeoHG0imLrsT0x76VSzOTGeOx71TLCLjiCtFw7Q8VBUNu8uA0c4rvhk8fJx6V3AObcceCdGbsseCWSMht27DdNiPaI5rfuM49V1PQk/wDuE4/yv1C7RcV0I/tKf+D+oXareHpz5v5BCELTiEIQgEIQgEISIBCEIBCEIGS/RlPpf2aPwTJfoyn0v7NH4KiVRP0cVKmSDigjOyEIvZAo3Tky6fuFVhC5NSJUQJUIKAQAb3toi5QDuUCkpqVHFQKORQdB3JEXugPaE16CEEdm6qmlK3cJOKUDULIlQkQiBCEIIXE3KRK7zimoHNFzZK8ttYJt7JECoQhAIQhAIQhAISIQCEJEUIQhAIQhAIQhESnRoQkvmSqKE0pSmlFCVDRcoO6qFQhCAQhCBUIQgEqRKgEIQgEIQgEh2KVIfNKCOl+hb4KZQ0n0LfBTIBCEIBCEIBCEILqEIW2AhCRAKtiX9mVX8F//ANSrKrYn/ZlX/Bf/APUqLPbz9kZc8ZhpxuppD8xm5lQwxhjXyAWsMt/FLK75mMeJXnyu6+hx4+OJkfnqxO6zVWj85Ondc2Wb7b9QwG5T26uCjap4GZnhXK6TGbTTOyxtaoZdgipfmmtyQ/WO6xG72rkqaDQ3VdTxGzCVq+mcfarKbyprjd/gkefnUgPaK3HK+z7qWljdLOGMc1pdcXcbDbiVAuh6JUUdTUzSStzMjZb0n/wULdTarHh89O8TyujkiZrZj73PAKi6YyVLnk3JO66LpKyloqdjadgbJJfUch/5C5Zp1XLXfbtxX9u1ieXMfYoCTwQ5101WdN5dkcSTqAm27k9IteTHhEbhoVWcO2rblC5l9VrHJx5OPfpXOhKtUcmV4soXsv4ojzNOy3e444Y3HJoVOUxu7ws0ha1CXzRub1YktrqAnvgiv26LT90kLlOSTqt58e7uI8EiDmSlxFnEADnb/wAqaplhbUujYS3LoTwKRs9PDF1YikjANx2tb+pRSVFKTftgnfsg/quGUuWVr1YZ444TFI9zGwue6UabDmqRqxwaU976V25f4Zf+VHmpg6+eYjlYfFaxw0mXL/SEue7YJe07Rw15qcCmfe0jweTwmSMymwt43W9sdX7UJh84U3tc1NUNsWnmol3xvTx5zWVAc/mkcXEdo3SprjoqwRyk3c3uCi39alB1uqhj/OJ7008E54N78LprhYoq/SSNNNLE24zb271NEzq4w0HQcVBQM+bLrakq8G2bss2tSCJpzBaAa7Luq0De3eyuWWdrpn1bCD3qmWuGxIWlVC7x4KARhxAKbTSpOHuZkLiQQqLqd91tz0+U34KuYVfI0gY1zWAdyR5NlbMZsBw3sonx6ps0z5IgbnYquG32WrkKQxA7hXaaZdt0tzoA4m2o7lZqo2sjuBa5VYDULSJ6drpaiKN+UNe8NJyjS5XSVEzdBbst0AXNtDhlPIq+K3r3ZJGkO5jZefmwuWtPX8bPHDcqw6Zx5AKtNICTfWwTHTxbB4KqSz6kN1WMON3z5ZJ7Wo6gRhxGp4KOOW7wb9oHVQ0ji6oaCRroLpxhfHOSB2b/AMhdfGRwnPbZ/S7L5104OuxDhmhBHJMBs0Lh7es7MRqOCCCYw4jYpLXZ4lTSECBrfSqxlNq1x6FXezK+7duIU51JT2wktvzWplpm4bbnQe/ynPf7nf8A1BdsuN6GR5MTn/g/9wXZL0YXceLmmsghCFpyCEIQCEIQIhCEAhCEAhCEDJfoyn0v7NH4Jkn0ZTqX9mj8FRMmyeanJryA03QRJEFCAT27Jie3zUIaEqRKtASgWSDce5GY3WQpsEm+yVwukAsgaW3KU9yckUUwXulJ1KdZGl9QqhoNig6pSOITVQ29inhM4pQbLLSQFKkSoyEIQghk0cmlSvF294USAQEICAQjiUWQCEJECoSIQKhIhAIQhAISgEpCLIoRZCEQqRCVupRTwLBCEhUUFIgpWDiiHAWCbxT0xUCVCEAhCECoSJUAlSIQKhCEAhIhAJD5pSpD5pQMpfoW+CmUNL9A3wUyAQhCAQhCAQhCC6hCRbYCEIQCrYn/AGZV/wAF/wD9SrKgr2h1BUNOxicPYVL6ax9xwsoEdAxvEm5VSU9lg5NVvEJA1jQfUqMp19AXkxfTv9HMNk2Q3KGmwumE3K19s30kYrkAyRlyqRC5CtTHJDYbnRc8/wCnTCam1QuzPJ5lSg/NquTqpQfm1qsxEpWn5sqI7p1+wUpFWQ/OBIDqUsu7SmB13FdZ6cb7SXXa9DLNwuZzPPMtneFhb9VxHFbnRzFxQSOjl+hfq7u71N6TLG5TUSdL6jrMU6q9xGwDf0n3j1LBureMTifFql4N25yAe5U1h3xmpIddF026VRuFQSkSEqNEOpSFKm3uqzoltUP0A70rU13aktyTaeOmpgUYlqHMLnN7N7g24rfOFucAW1Dh4m657BHhuIRi+jrt08F2EbezubLnl7cuTqsqTC6kebK0+LQVVmw+YefDTv7y3/lb7s1tHAjvCp1DiB2svoWdsSsB9GzXNSs/0u/4UTqOnP8AcOHg7/lazi3go+y473U86upWSaGnB165v8+CVlBC428sDRyc3b2rXZEwu4HxCuMpKdw7TG+pbmbOtenNVOAzPcDDWUsw4BjjcexZtbQ1FDbr2gX5G67WWgpct+qFzwC5bFJKeaobCwZImGziDuu2Gdt05Z4/dZBdomjUp0uUPIYSW8LoYOyXEE25Lu4HAaJ7QC4AmwTGuadDoeacUCuGU2OoTmUpkbmLrHhohxzx34jcqameSwDlos7aWIW9XG1vJWGm9tVExTMF3HTRZaWacbm6sEdk6qKAAMUrrBp4KKpynM4pI2gvb4pCE6M5XA39igfUauy8Aq+VTz3z8NlH6EDgLNCY5oKeDs07c0hVEOQa+KaWKX6x7wghEZuIttC232lSb5zb8wtx7Q4G4uFl17AycBotcBalZsO0SVMfZa4fZRHESLqScWYG8ALKwrOQpIxd7Ra+quUlF5XiEUFiGu1fbSwG60ivJTyQxxPfp1guANwrIrg9tqhna+23j4pMUqPKKx1hZjNGt5d36ehVliyX23Nxo00jHtLWm48FG42JATKC2Z48CpzFeZ3JcMpJlXv47bhDcxIACV13abKUgNboEjRfUnVY26eJIog5+2ilne2IW4pYiG3CryROkkJcVn3e2rNTpv8AQt5fiU99up/ULslxvQxuXE5x/lfqF2S9nH/F8zn/AJhCELbiEIQgEiEIBCEIBCEIBCEIGS/RlOpf2aPwTZfoynUv7NH4KiVIeaVIdighQhCATm7elNTm7elAJCdErjyTd1oKBdKCOSQaG6cdrrIS+qXdNNt7oB1QCOCXdJfnugLoJtbii2qQoFJBGiYlumlVRxQkS8llUyEiEZCEIQCgOinUTxZxQNQkSoBHEoQN0Ai6EFAJEqECIsl4IG6BEIO5SlFPYRx3TiLqFPY43soAsSFpUiCiorFOaLJ1kIETSlKTdEAFynoAsEqoExPTEAlSJUAhCEAlSJUAhCEAhCEAhCEAkOxSpD5pQMpfoW+CmUNJ9C3wUyAQhCAQhCAQhCC4hCFtgIQhAJr2h7HNOzhYpyRSrHm2INcJ3Nd5zTlIUEnnlbPSmjdS4mJQ35uc5ge/iP55rEee0V59a6fQxy8pspOlkg1SXTmalK1O1iEa3RUvsBzTotBdVpX5nLlO663qG8FK12iiBTmnULVYhSO0kvuld5yjJRUUmo9KhapX6gqEGxK6T045e0gSl2W2u+iZdMc67gArpPLSUm5JSgpt0oKxXWHJU1KsOsKSmkoJTbobOKRJdCKcNlC59r23JUpNvBV26m5VxjOd10t0JLKmEjV3WD06rumOtxXFYY3NX045PB9Wq7Bp7wsZOPIle42toqNQSeXoVonmqk7rnRYrmqvB1sPUo8wClKTfioojIvdX4yA291TYwXvop3kNj5HxVhVPGa8QUpse0dlxkjy5xLibk3WpiM/lNQ4A3YNAqU0TGxkhup0C9PHrFwz3VVrS42CfnDSGjVg370rQC1zG729aiXZxK4ZXEb8k9jri3Ee5IO23L9Ybd/cmAkG40IQTB9m2Vqkb83fmVUZlMgvo3itSKPK0C1lmtRLE1Tx/qomnKFYpxoLjUBYbWIhZuoRLowpwUcx7NkFYhPaBkdfeyRCyEOqROSWQIn5bgJEbIGPFnBIQnvN27ajVIqGWWVXm9SONtFrLGqXXq3D95axZq3COyFBVuaWOsdRwVmLssuVLHS081K6VwPWmS2W9tLb+u6sum+Piy5MvHFlUbHPnaGtvutqJ7KCOWZoDpchbfx09WqjJZEOriaATyUFZKBH1W5Ot03uvoX42PDx23us1zi+RznG5JuUqjcSHIzkK6fM2u0LgJyDxCtStAGbiVn0klqmPTc29a1srXbi68/J1dvd8f92Oojjj+bDvOJGwSsieD2hYKdrGjzdEyVmUZr6+K5eW3q8dQrI7HdMqXtY0AecmXk+q4pzqeRpBmytJ2Djr6lZj2zlnNOi6EwuIqqlw0NmNPtP6LqlRwej8hw6KEgB9sz7cyry9uM1HyuTLyytCEIVcwkQhAIQhAIQhAIQhAIQkQNk8wptC/PTjm0kFPcLghUqKTqa6SB2gk7TfH+fcg00jj2ShNf5qojSJUiATmbJqczigUi6SxRe100lUKT6UodfuTE4AIFLeKU2tdJmHHVIDy2UDwksE22m5SjQd4QI4a3ugpdL29aY4oAlIhIqoSjcI70DcLKpUIQjIQhCAUUnnKRMkF7FBGlQEIBCEIBCEIEQlQgOCBuhCAO5QhCKLJzB2rpQLtCcBZAISXQSooSJLpCUASnMbxSNbfUp6qBCEiID5pTU47JqKEqRKgEIQgEIQgVCEIBCEIBCEIBMlfkic48ASnqniEnZZCPOebkdwQWKX6FvgpkyFuWMBPQCEIQCEIQCEIQXEIQtsBCEIBCEIqnidBHiNIYX6OBzMdycvO6ynlpKl8Ezcr2mxC9PVDFcJp8UhyyjLIB2JANR8R3LGWO+3Xj5PHqvOQpYxcq7iOB1uHEukjzxD+8ZqPTyVaJvFefLp7uOy9w6R2VllVJunyvuUxouVmdRrK7p21koOqa49ooGyEP71C4qUnsqBxSFNULjZ/ipVHKLrrHHP0aSU1pBcLJjnEaJY9X+hb104TLd0nCcE0JwXKvXiUJbpEErm6kJ1SFHFIVUKChNS3RYR57J8FE1PkPZKYzdbk6cs7vJp4SAcQiHj7l04uNiuVwc3xBjjsL29S6hr9Fzsc872dmcOKge51+CmuCo3i+yywrlx+ykBA3aVKWWTLWU0pzJYwbEkehUcYrRFTkNdqdPQrRcG5nPFgAuWxWpM0pttfQdy6YY7rOd1DaU9Y911HVv7eUbDRLRvEYkceA0VeQkuN913k7cN/tNBINwpJAHASN2O/cVHYm9hsnMkLDzHEFbYNT+y/UnK7j3pxY193Rm3MHgmxsMsjWN4qCzSxXlDzqBrtotJp56eKYABYDYKVoWLdukmikXHiVZhvcqD6wBFypWdlZVYaTc6WSTG7Qmi9tyEjyS3f1hBHZFka8vai55KKRKi4R7UBZFktkiBLJo81SZezdMG7h6UQ0qrJRxPl6y1nHUq2UwqwRiNoYW3tcaHvUlc5sExjYLZGgem2qnho5ZonTCwYziePgqUvUy1r3zSOLd7N3J5Kvb8ezjm57pkQOsjt1Qq3kyXB2K0pCBG7KLC2gWTMbvKsdvl3WExNtcpGtvIARcILjoR4JuY5r8Vt8m+0/VNa4OaSCNQtpjbuPFYjZAd1rh7gSBsvPzbe34l1tanifE3I1tnbqr5NVyBzmxucG6kgXAV1jRVQmbMczAARqlp46l0uWlklznSzeS4Y9XTplyVnB8tK10paQ5vmkjY81tdFMHkqJxiVYCWDWIO3cftLVwvBJmO6yuka4cIwPeVugAAACwGwC9fHh914+Xk8uoVCELq4BIhCAQhCAQhCAQhCAQhCBEIQgFnYlA4gSxGz2G4I4LRSPaHNsUEVBWsrIb6CRuj28j8FYf5qw6ulmppvKKU5Xj2+Ks02NQTARz/ADE3EO80+BVF5CEIETm8UBvPROsANEDEiXuGpScVQvpR6UX7kBAAd6OIHFBICVg+sUCkG2nFJbvSF3JN4bqKW+/ikKEiASgWFyk4pXcECE3TmecmqRgsO9QOQhCIEiEIBCEII3NDRomp8h0ATEUIQhAIQhAIQhAIQhECEIRTmusLJwuVEnh1hZQKkSZkDUooJTbpXaJERKNglQhVAkSpEAdk1OOyaihKkSoBCEIBCEIFQhIgVCEiBUIVOrxKnpOy52eT7DNT6eSCeedlPEZJDZo9qo0TH1NQ6plFr7DkOAVeNlRiM4kn0jB7LBsFsxRiNgACCQbIQhAIQhAIQhAIQhBcQhC2wEIQihIhCgEIQgFTnwqhnvnpo7ncgWPsVxCWS+1ls9Mc9GcKP9w7/cd8Uo6NYWNoHf7jvitdIp4xr8mX9sg9GcLP9w7/AHHfFH9GcL+4d/uO+K10J4w/Jl/bI/o1hf3Dv9x3xSHovhR3gd/uO+K2EJ4w/Jl/bG/othP+Hd/uO+KQ9FcIO9O7/cd8VtITUTzy/thHojgx3pnf7rvilHRLBmm4pnf7rvittCqbrG/orhH+Hd/uO+KP6LYR/h3f7jvitlCnjGvyZf2xv6LYT/h3f7jvig9FsJP/AMd3+474rZQp4z+l/Jn/AGxf6K4R/h3f7jvij+iuEf4d3+474raQnjE/Jl/bF/orhH+Hd/uO+KP6K4R/h3f7jvitlCeMPyZ/2xD0Twc707v9x3xSjopg7dqd3+474raQr4w88ve2RF0awuF4fHA4Ef5jvirIwmjH92785V5CnjE8qpfJdJ9g/mKX5MpPuz+Yq2hTxx/o8qp/JdL92fzFIcKpD/dn8xV1CeGP9HlWfLgtDKzI+N2XueQqTuiGDONzTP8A913xW6hWST0bt9sIdEMGaCBTP/3XfFJ/Q7BD/wDGf/uu+K3kiqMVnRTB42lraY2O95HH9VH/AEOwT/DO/wB13xW8hBg/0OwX/DP/AN13xT4+ieDxEllM4E/5jvittCDJ/o3hY/uHf7jvil/o9hv3Lvzn4rVQpqG6y/6P4be/Uuvt55+KX5Bw/wC5d+crTSJqG6z/AJEoB/dH85SHBKA7xO/OVooTUN1m/IOH/cu/OUfIWH/cu/OVpITUN1m/IWH/AHLvzn4pPkHDj/cn85WmhPGLusz5Bw/7l35yj5Bw/wC6d+crSQnjDdZ3yHQWt1Rt+MpvyDh979S6/wCMrTQmobrM+QMP+5d+cpP6P4d9y785WohNQ3WU/o9hzwA6JxA2HWOt70z+jGFZs3UOv/Ed8VsITUanJlPtkO6N4Y5tjA638R3xUJ6I4MTrTO/3XfFbqRNGXJll7rD/AKIYL/hnf7rvik/ohg3+Gf8A7rvit1CMMP8Aohg3+Gd/uO+Kn/o5hgAHUu/3HfFaqFLJfbWOVx9M+mwWgpSTFDuLG7iVcihjhbliY1g5NFlIhJjJ6hcrfdCEIVZCRCEAhCEAhCEAhCEAhCRAIQhAIQhAIQhA1zQ4WIus6swqOYEhoutNCDmzR11LpBPI1o2F9EeVYw3QSj8g+C6MtB3Cb1bPshBz3lmMfej8g+CPLMY+9H5B8F0PVM+yEdUz7IQc75Vi/wB6PyBHlWL/AHg/IF0PVM+yEdUz7IQc95Vi/wB4PyBHlWL/AHg/IF0PVM+yEdUz7IQc95Vi/wB4PyBHleMfej8gXQ9Uz7IR1TPshFc75Ti/3g/IEeU4v94PyBdF1TPshHVM+yEHO+U4v94PyD4I8pxf7wfkHwXRdUz7IR1TPshBzvlWL/eD8g+CPKcXP94PyD4LouqZ9kI6pn2QiOdFVi4/vB+QfBO8sxj70f7Y+C6DqmfZCOqZ9kIrn/LMY+9H5B8EeWYx96PyD4LoOqZ9kI6pn2Qg5/yvGPvR/tj4I8rxj70f7Y+C6DqmfZCOqZ9kIOe8rxj70fkHwR5XjH3o/wBsfBdD1TPshHVM+yEHOmpxc/3g/IEeUYt94PyD4LouqZ9kI6pn2Qg53ynFvvB+QfBHlOLfeD8g+C6LqmfZCOqZ9kIOd8pxb7wfkHwR5Ti33g/IPgui6pn2QjqmfZCDnfKcW+8H5B8EeU4t94PyBdF1TPshHVM+yEHO+U4t94PyD4I8oxb7wfkC6LqmfZCOqZ9kIOd8pxb7wfkHwR5Ri33g/IPgui6pn2QjqmfZCDnfKMW+8H5B8EeUYt94PyD4LouqZ9kI6pn2Qg5zyjFvvB+QI8oxb7wfkC6PqmfZCOqZ9kIOc8oxb7wfkCXyjFvvB+QLouqZ9kI6pn2Qg57yvGPvR+QI8rxf7wf7YXQ9Uz7IR1TPshBz3leMfeD8g+CPK8Y+9H5Auh6pn2QjqmfZCDnvKsX+8H5Ak8pxf7wfkHwXRdUz7IR1TPshBzvlWL/eD8g+CXyrF/vB+QfBdD1TPshHVM+yEHPeVYv94PyD4I8qxf7wfkC6HqmfZCOqZ9kIOd8qxf70fkHwS+VYv94PyD4LoeqZ9kI6pn2Qg57yrF/vB+QI8qxf7wfkHwXQ9Uz7IR1TPshEc95Vi/3g/IECqxf7wfkC6HqmfZCOqZ9kIrn+qxKpPzlQ8Dk3T3K5R4QyOxcLlawaBsEqBkcbYxZosnoQgEIQgEIQgEIQgEIQguIQhbZCEIQIhCFAIQhAIQhAJEIQCEIQCEIQCEIQIhCEAhCEAhCEAkQhAIQhAIQhAJEIUAhCEAhCEUIQhAJEIQCEIQCEIQCEIQIhCEAhCEAhCEAkQhAIQhAIQhAIQhAiVCFAJEIQCEIQCEIQCEIQCRCEAhCEAhCEAhCEAhCEAkQhAIQhAIQhAIQhAIQhAIQhAJEIQCEIQCEIQCEIRQhCEAhCEAhCEAhCEAhCEAhCEAhCEAhCEAhCEAhCEAhCEAhCEAhCEAhCEAhCEAhCEAhCEAhCEAhCEAhCEAhCEAhCEAhCEAhCEAhCEAhCEAhCEAhCEAhCEAhCE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6349" y="1090247"/>
            <a:ext cx="6060320" cy="47918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14546735"/>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 POLİSİM YANIMDA GELECEĞİM GÜVENDE PROJESİ</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9" name="Dikdörtgen 8"/>
          <p:cNvSpPr/>
          <p:nvPr/>
        </p:nvSpPr>
        <p:spPr>
          <a:xfrm>
            <a:off x="263234" y="1327284"/>
            <a:ext cx="6031523" cy="5632311"/>
          </a:xfrm>
          <a:prstGeom prst="rect">
            <a:avLst/>
          </a:prstGeom>
        </p:spPr>
        <p:txBody>
          <a:bodyPr wrap="square">
            <a:spAutoFit/>
          </a:bodyPr>
          <a:lstStyle/>
          <a:p>
            <a:r>
              <a:rPr lang="tr-TR" sz="2000" dirty="0">
                <a:solidFill>
                  <a:srgbClr val="002060"/>
                </a:solidFill>
                <a:latin typeface="Times New Roman" panose="02020603050405020304" pitchFamily="18" charset="0"/>
                <a:cs typeface="Times New Roman" pitchFamily="18" charset="0"/>
              </a:rPr>
              <a:t>Toplum Destekli Şube Müdürlüğümüz tarafından Polisim Yanımda Geleceğim Güvende projesi kapsamında; </a:t>
            </a:r>
          </a:p>
          <a:p>
            <a:pPr marL="514350" indent="-514350" algn="just">
              <a:buFont typeface="Wingdings" panose="05000000000000000000" pitchFamily="2" charset="2"/>
              <a:buChar char="Ø"/>
            </a:pPr>
            <a:r>
              <a:rPr lang="tr-TR" sz="2000" b="1" dirty="0">
                <a:solidFill>
                  <a:srgbClr val="FF0000"/>
                </a:solidFill>
                <a:latin typeface="Times New Roman" panose="02020603050405020304" pitchFamily="18" charset="0"/>
                <a:cs typeface="Times New Roman" pitchFamily="18" charset="0"/>
              </a:rPr>
              <a:t>7600</a:t>
            </a:r>
            <a:r>
              <a:rPr lang="tr-TR" sz="2000" dirty="0">
                <a:solidFill>
                  <a:srgbClr val="002060"/>
                </a:solidFill>
                <a:latin typeface="Times New Roman" panose="02020603050405020304" pitchFamily="18" charset="0"/>
                <a:cs typeface="Times New Roman" pitchFamily="18" charset="0"/>
              </a:rPr>
              <a:t> çocuk ve gence yönelik Bilgilendirme Faaliyeti,</a:t>
            </a:r>
          </a:p>
          <a:p>
            <a:pPr marL="514350" indent="-514350" algn="just">
              <a:buFont typeface="Wingdings" panose="05000000000000000000" pitchFamily="2" charset="2"/>
              <a:buChar char="Ø"/>
            </a:pPr>
            <a:r>
              <a:rPr lang="tr-TR" sz="2000" b="1" dirty="0">
                <a:solidFill>
                  <a:srgbClr val="FF0000"/>
                </a:solidFill>
                <a:latin typeface="Times New Roman" panose="02020603050405020304" pitchFamily="18" charset="0"/>
                <a:cs typeface="Times New Roman" pitchFamily="18" charset="0"/>
              </a:rPr>
              <a:t>100</a:t>
            </a:r>
            <a:r>
              <a:rPr lang="tr-TR" sz="2000" dirty="0">
                <a:solidFill>
                  <a:srgbClr val="002060"/>
                </a:solidFill>
                <a:latin typeface="Times New Roman" panose="02020603050405020304" pitchFamily="18" charset="0"/>
                <a:cs typeface="Times New Roman" pitchFamily="18" charset="0"/>
              </a:rPr>
              <a:t> çocuk ve gence yönelik Fidan Dikimi Etkinliği, </a:t>
            </a:r>
          </a:p>
          <a:p>
            <a:pPr marL="514350" indent="-514350" algn="just">
              <a:buFont typeface="Wingdings" panose="05000000000000000000" pitchFamily="2" charset="2"/>
              <a:buChar char="Ø"/>
            </a:pPr>
            <a:r>
              <a:rPr lang="tr-TR" sz="2000" b="1" dirty="0">
                <a:solidFill>
                  <a:srgbClr val="FF0000"/>
                </a:solidFill>
                <a:latin typeface="Times New Roman" panose="02020603050405020304" pitchFamily="18" charset="0"/>
                <a:cs typeface="Times New Roman" pitchFamily="18" charset="0"/>
              </a:rPr>
              <a:t>86</a:t>
            </a:r>
            <a:r>
              <a:rPr lang="tr-TR" sz="2000" dirty="0">
                <a:solidFill>
                  <a:srgbClr val="002060"/>
                </a:solidFill>
                <a:latin typeface="Times New Roman" panose="02020603050405020304" pitchFamily="18" charset="0"/>
                <a:cs typeface="Times New Roman" pitchFamily="18" charset="0"/>
              </a:rPr>
              <a:t> çocuk ve gence yönelik Sportif Etkinliği, (Masa Tenisi, Basketbol, Dart)</a:t>
            </a:r>
          </a:p>
          <a:p>
            <a:pPr marL="457200" indent="-457200" algn="just">
              <a:buFont typeface="Wingdings" panose="05000000000000000000" pitchFamily="2" charset="2"/>
              <a:buChar char="Ø"/>
            </a:pPr>
            <a:r>
              <a:rPr lang="tr-TR" sz="2000" b="1" dirty="0">
                <a:solidFill>
                  <a:srgbClr val="FF0000"/>
                </a:solidFill>
                <a:latin typeface="Times New Roman" panose="02020603050405020304" pitchFamily="18" charset="0"/>
                <a:cs typeface="Times New Roman" pitchFamily="18" charset="0"/>
              </a:rPr>
              <a:t>15</a:t>
            </a:r>
            <a:r>
              <a:rPr lang="tr-TR" sz="2000" dirty="0">
                <a:solidFill>
                  <a:srgbClr val="002060"/>
                </a:solidFill>
                <a:latin typeface="Times New Roman" panose="02020603050405020304" pitchFamily="18" charset="0"/>
                <a:cs typeface="Times New Roman" pitchFamily="18" charset="0"/>
              </a:rPr>
              <a:t> çocuk ve gence yönelik yönelik Gitar Kursu,</a:t>
            </a:r>
          </a:p>
          <a:p>
            <a:pPr marL="457200" indent="-457200" algn="just">
              <a:buFont typeface="Wingdings" panose="05000000000000000000" pitchFamily="2" charset="2"/>
              <a:buChar char="Ø"/>
            </a:pPr>
            <a:r>
              <a:rPr lang="tr-TR" sz="2000" b="1" dirty="0">
                <a:solidFill>
                  <a:srgbClr val="FF0000"/>
                </a:solidFill>
                <a:latin typeface="Times New Roman" panose="02020603050405020304" pitchFamily="18" charset="0"/>
                <a:cs typeface="Times New Roman" pitchFamily="18" charset="0"/>
              </a:rPr>
              <a:t>46</a:t>
            </a:r>
            <a:r>
              <a:rPr lang="tr-TR" sz="2000" dirty="0">
                <a:solidFill>
                  <a:srgbClr val="002060"/>
                </a:solidFill>
                <a:latin typeface="Times New Roman" panose="02020603050405020304" pitchFamily="18" charset="0"/>
                <a:cs typeface="Times New Roman" pitchFamily="18" charset="0"/>
              </a:rPr>
              <a:t> çocuk ve gence yönelik Mesleki Eğitim Kursu,</a:t>
            </a:r>
          </a:p>
          <a:p>
            <a:pPr marL="457200" indent="-457200" algn="just">
              <a:buFont typeface="Wingdings" panose="05000000000000000000" pitchFamily="2" charset="2"/>
              <a:buChar char="Ø"/>
            </a:pPr>
            <a:r>
              <a:rPr lang="tr-TR" sz="2000" b="1" dirty="0">
                <a:solidFill>
                  <a:srgbClr val="FF0000"/>
                </a:solidFill>
                <a:latin typeface="Times New Roman" panose="02020603050405020304" pitchFamily="18" charset="0"/>
                <a:cs typeface="Times New Roman" pitchFamily="18" charset="0"/>
              </a:rPr>
              <a:t>30</a:t>
            </a:r>
            <a:r>
              <a:rPr lang="tr-TR" sz="2000" dirty="0">
                <a:solidFill>
                  <a:srgbClr val="002060"/>
                </a:solidFill>
                <a:latin typeface="Times New Roman" panose="02020603050405020304" pitchFamily="18" charset="0"/>
                <a:cs typeface="Times New Roman" pitchFamily="18" charset="0"/>
              </a:rPr>
              <a:t> çocuk ve gence yönelik Yabancı Dil Kursu</a:t>
            </a:r>
          </a:p>
          <a:p>
            <a:pPr marL="457200" indent="-457200" algn="just">
              <a:buFont typeface="Wingdings" panose="05000000000000000000" pitchFamily="2" charset="2"/>
              <a:buChar char="Ø"/>
            </a:pPr>
            <a:r>
              <a:rPr lang="tr-TR" sz="2000" b="1" dirty="0">
                <a:solidFill>
                  <a:srgbClr val="FF0000"/>
                </a:solidFill>
                <a:latin typeface="Times New Roman" panose="02020603050405020304" pitchFamily="18" charset="0"/>
                <a:cs typeface="Times New Roman" pitchFamily="18" charset="0"/>
              </a:rPr>
              <a:t>60</a:t>
            </a:r>
            <a:r>
              <a:rPr lang="tr-TR" sz="2000" dirty="0">
                <a:solidFill>
                  <a:srgbClr val="002060"/>
                </a:solidFill>
                <a:latin typeface="Times New Roman" panose="02020603050405020304" pitchFamily="18" charset="0"/>
                <a:cs typeface="Times New Roman" pitchFamily="18" charset="0"/>
              </a:rPr>
              <a:t> çocuk ve gence yönelik Rol Model Faaliyeti olmak üzere; </a:t>
            </a:r>
          </a:p>
          <a:p>
            <a:pPr algn="just">
              <a:defRPr/>
            </a:pPr>
            <a:r>
              <a:rPr lang="tr-TR" sz="2000" dirty="0">
                <a:solidFill>
                  <a:srgbClr val="002060"/>
                </a:solidFill>
                <a:latin typeface="Times New Roman" panose="02020603050405020304" pitchFamily="18" charset="0"/>
                <a:cs typeface="Times New Roman" pitchFamily="18" charset="0"/>
              </a:rPr>
              <a:t>       toplamda </a:t>
            </a:r>
            <a:r>
              <a:rPr lang="tr-TR" sz="2000" b="1" dirty="0">
                <a:solidFill>
                  <a:srgbClr val="FF0000"/>
                </a:solidFill>
                <a:latin typeface="Times New Roman" panose="02020603050405020304" pitchFamily="18" charset="0"/>
                <a:cs typeface="Times New Roman" pitchFamily="18" charset="0"/>
              </a:rPr>
              <a:t>7937 öğrenciye </a:t>
            </a:r>
            <a:r>
              <a:rPr lang="tr-TR" sz="2000" dirty="0">
                <a:solidFill>
                  <a:srgbClr val="002060"/>
                </a:solidFill>
                <a:latin typeface="Times New Roman" panose="02020603050405020304" pitchFamily="18" charset="0"/>
                <a:cs typeface="Times New Roman" pitchFamily="18" charset="0"/>
              </a:rPr>
              <a:t>ulaşılması hedeflenmekte olup, </a:t>
            </a:r>
            <a:r>
              <a:rPr lang="tr-TR" sz="2000" b="1" dirty="0">
                <a:solidFill>
                  <a:srgbClr val="FF0000"/>
                </a:solidFill>
                <a:latin typeface="Times New Roman" panose="02020603050405020304" pitchFamily="18" charset="0"/>
                <a:cs typeface="Times New Roman" pitchFamily="18" charset="0"/>
              </a:rPr>
              <a:t>6967 çocuğumuza </a:t>
            </a:r>
            <a:r>
              <a:rPr lang="tr-TR" sz="2000" dirty="0">
                <a:solidFill>
                  <a:srgbClr val="002060"/>
                </a:solidFill>
                <a:latin typeface="Times New Roman" panose="02020603050405020304" pitchFamily="18" charset="0"/>
                <a:cs typeface="Times New Roman" pitchFamily="18" charset="0"/>
              </a:rPr>
              <a:t>ulaşılmıştır. Projemiz devam etmektedir. </a:t>
            </a:r>
            <a:r>
              <a:rPr lang="tr-TR" sz="2000" b="1" dirty="0">
                <a:solidFill>
                  <a:srgbClr val="002060"/>
                </a:solidFill>
                <a:latin typeface="Times New Roman" panose="02020603050405020304" pitchFamily="18" charset="0"/>
                <a:cs typeface="Times New Roman" panose="02020603050405020304" pitchFamily="18" charset="0"/>
              </a:rPr>
              <a:t>Projemiz 2024 yılında da devam edecektir .</a:t>
            </a:r>
          </a:p>
          <a:p>
            <a:pPr algn="just">
              <a:defRPr/>
            </a:pPr>
            <a:r>
              <a:rPr lang="tr-TR" sz="2000" b="1" dirty="0">
                <a:solidFill>
                  <a:srgbClr val="002060"/>
                </a:solidFill>
                <a:latin typeface="Times New Roman" panose="02020603050405020304" pitchFamily="18" charset="0"/>
                <a:cs typeface="Times New Roman" panose="02020603050405020304" pitchFamily="18" charset="0"/>
              </a:rPr>
              <a:t>         </a:t>
            </a:r>
          </a:p>
          <a:p>
            <a:pPr algn="just"/>
            <a:endParaRPr lang="tr-TR" sz="2000" dirty="0">
              <a:solidFill>
                <a:srgbClr val="002060"/>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869" y="1667377"/>
            <a:ext cx="5698484" cy="3793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69903410"/>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YENİ HİZMET BİNASI -4</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pic>
        <p:nvPicPr>
          <p:cNvPr id="8" name="Resim 7">
            <a:extLst>
              <a:ext uri="{FF2B5EF4-FFF2-40B4-BE49-F238E27FC236}">
                <a16:creationId xmlns:a16="http://schemas.microsoft.com/office/drawing/2014/main" id="{D15432F4-98AC-435D-8337-EDED1F267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8" y="1003528"/>
            <a:ext cx="11506181" cy="4936227"/>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9805547"/>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tr-TR" sz="1600" b="1" dirty="0">
              <a:solidFill>
                <a:schemeClr val="bg1"/>
              </a:solidFill>
              <a:effectLst>
                <a:outerShdw blurRad="38100" dist="38100" dir="2700000" algn="tl">
                  <a:srgbClr val="000000">
                    <a:alpha val="43137"/>
                  </a:srgbClr>
                </a:outerShdw>
              </a:effectLst>
              <a:latin typeface="Calibri" pitchFamily="34" charset="0"/>
            </a:endParaRPr>
          </a:p>
        </p:txBody>
      </p:sp>
      <p:sp>
        <p:nvSpPr>
          <p:cNvPr id="10" name="Metin kutusu 9"/>
          <p:cNvSpPr txBox="1"/>
          <p:nvPr/>
        </p:nvSpPr>
        <p:spPr>
          <a:xfrm>
            <a:off x="346166" y="4797918"/>
            <a:ext cx="11049551" cy="1631216"/>
          </a:xfrm>
          <a:prstGeom prst="rect">
            <a:avLst/>
          </a:prstGeom>
          <a:noFill/>
        </p:spPr>
        <p:txBody>
          <a:bodyPr wrap="square" rtlCol="0">
            <a:spAutoFit/>
          </a:bodyPr>
          <a:lstStyle/>
          <a:p>
            <a:pPr algn="just"/>
            <a:r>
              <a:rPr lang="tr-TR" sz="2000" b="1" dirty="0">
                <a:solidFill>
                  <a:srgbClr val="002060"/>
                </a:solidFill>
                <a:latin typeface="Times New Roman" panose="02020603050405020304" pitchFamily="18" charset="0"/>
                <a:cs typeface="Times New Roman" panose="02020603050405020304" pitchFamily="18" charset="0"/>
              </a:rPr>
              <a:t>BİRLİK VE BERABERLİK </a:t>
            </a:r>
          </a:p>
          <a:p>
            <a:pPr algn="just"/>
            <a:endParaRPr lang="tr-TR" sz="2000" dirty="0">
              <a:solidFill>
                <a:srgbClr val="002060"/>
              </a:solidFill>
              <a:latin typeface="Times New Roman" panose="02020603050405020304" pitchFamily="18" charset="0"/>
              <a:cs typeface="Times New Roman" panose="02020603050405020304" pitchFamily="18" charset="0"/>
            </a:endParaRPr>
          </a:p>
          <a:p>
            <a:pPr algn="just"/>
            <a:r>
              <a:rPr lang="tr-TR" sz="2000" dirty="0">
                <a:solidFill>
                  <a:srgbClr val="002060"/>
                </a:solidFill>
                <a:latin typeface="Times New Roman" panose="02020603050405020304" pitchFamily="18" charset="0"/>
                <a:cs typeface="Times New Roman" panose="02020603050405020304" pitchFamily="18" charset="0"/>
              </a:rPr>
              <a:t>Erzincan Emniyet Müdürlüğümüz olarak personellerimizin ve vatandaşlarımızın iyi günde ve kötü gününde beraber olunarak yanlarında olduğumuzu hissettirilmiştir.</a:t>
            </a:r>
          </a:p>
          <a:p>
            <a:pPr algn="just"/>
            <a:endParaRPr lang="tr-TR" sz="2000" dirty="0">
              <a:solidFill>
                <a:srgbClr val="002060"/>
              </a:solidFill>
              <a:latin typeface="Times New Roman" panose="02020603050405020304" pitchFamily="18" charset="0"/>
              <a:cs typeface="Times New Roman" panose="02020603050405020304" pitchFamily="18" charset="0"/>
            </a:endParaRPr>
          </a:p>
        </p:txBody>
      </p:sp>
      <p:sp>
        <p:nvSpPr>
          <p:cNvPr id="12" name="Metin kutusu 11"/>
          <p:cNvSpPr txBox="1"/>
          <p:nvPr/>
        </p:nvSpPr>
        <p:spPr>
          <a:xfrm>
            <a:off x="6367548" y="3842469"/>
            <a:ext cx="5552902" cy="707886"/>
          </a:xfrm>
          <a:prstGeom prst="rect">
            <a:avLst/>
          </a:prstGeom>
          <a:noFill/>
        </p:spPr>
        <p:txBody>
          <a:bodyPr wrap="square" rtlCol="0">
            <a:spAutoFit/>
          </a:bodyPr>
          <a:lstStyle/>
          <a:p>
            <a:pPr algn="just"/>
            <a:r>
              <a:rPr lang="tr-TR" sz="2000" b="1" dirty="0">
                <a:cs typeface="Times New Roman" panose="02020603050405020304" pitchFamily="18" charset="0"/>
              </a:rPr>
              <a:t> </a:t>
            </a:r>
            <a:endParaRPr lang="tr-TR" sz="2000" b="1" dirty="0"/>
          </a:p>
          <a:p>
            <a:endParaRPr lang="tr-TR" sz="2000" b="1" dirty="0"/>
          </a:p>
        </p:txBody>
      </p:sp>
      <p:sp>
        <p:nvSpPr>
          <p:cNvPr id="11" name="Rectangle 7">
            <a:extLst>
              <a:ext uri="{FF2B5EF4-FFF2-40B4-BE49-F238E27FC236}">
                <a16:creationId xmlns:a16="http://schemas.microsoft.com/office/drawing/2014/main" id="{DBA4DAD3-67C2-BA48-90F9-6657ABDB17A6}"/>
              </a:ext>
            </a:extLst>
          </p:cNvPr>
          <p:cNvSpPr/>
          <p:nvPr/>
        </p:nvSpPr>
        <p:spPr>
          <a:xfrm>
            <a:off x="-2" y="283527"/>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400" b="1" dirty="0">
                <a:solidFill>
                  <a:schemeClr val="bg1"/>
                </a:solidFill>
                <a:effectLst>
                  <a:outerShdw blurRad="38100" dist="38100" dir="2700000" algn="tl">
                    <a:srgbClr val="000000">
                      <a:alpha val="43137"/>
                    </a:srgbClr>
                  </a:outerShdw>
                </a:effectLst>
                <a:latin typeface="Calibri" pitchFamily="34" charset="0"/>
              </a:rPr>
              <a:t>PERSONELİMİZE MORAL VE MOTİVASYON ARTIRACAK ETKİNLİKLER</a:t>
            </a:r>
          </a:p>
        </p:txBody>
      </p:sp>
      <p:pic>
        <p:nvPicPr>
          <p:cNvPr id="14" name="Resim 13"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930" y="770506"/>
            <a:ext cx="5142071" cy="3425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5967" y="770507"/>
            <a:ext cx="5119071" cy="3425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53688073"/>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BA4DAD3-67C2-BA48-90F9-6657ABDB17A6}"/>
              </a:ext>
            </a:extLst>
          </p:cNvPr>
          <p:cNvSpPr/>
          <p:nvPr/>
        </p:nvSpPr>
        <p:spPr>
          <a:xfrm>
            <a:off x="194824" y="283529"/>
            <a:ext cx="5706352" cy="29035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400" b="1" dirty="0">
                <a:solidFill>
                  <a:schemeClr val="bg1"/>
                </a:solidFill>
                <a:effectLst>
                  <a:outerShdw blurRad="38100" dist="38100" dir="2700000" algn="tl">
                    <a:srgbClr val="000000">
                      <a:alpha val="43137"/>
                    </a:srgbClr>
                  </a:outerShdw>
                </a:effectLst>
                <a:latin typeface="Calibri" pitchFamily="34" charset="0"/>
              </a:rPr>
              <a:t>PERSONELİMİZE MORAL VE MOTİVASYON ARTIRACAK ETKİNLİKLER</a:t>
            </a:r>
          </a:p>
        </p:txBody>
      </p:sp>
      <p:sp>
        <p:nvSpPr>
          <p:cNvPr id="3" name="Dikdörtgen 2"/>
          <p:cNvSpPr/>
          <p:nvPr/>
        </p:nvSpPr>
        <p:spPr>
          <a:xfrm>
            <a:off x="360002" y="695750"/>
            <a:ext cx="5541174" cy="523220"/>
          </a:xfrm>
          <a:prstGeom prst="rect">
            <a:avLst/>
          </a:prstGeom>
        </p:spPr>
        <p:txBody>
          <a:bodyPr wrap="square">
            <a:spAutoFit/>
          </a:bodyPr>
          <a:lstStyle/>
          <a:p>
            <a:r>
              <a:rPr lang="tr-TR" sz="1400" b="1" dirty="0">
                <a:solidFill>
                  <a:srgbClr val="002060"/>
                </a:solidFill>
                <a:latin typeface="Times New Roman" panose="02020603050405020304" pitchFamily="18" charset="0"/>
                <a:cs typeface="Times New Roman" panose="02020603050405020304" pitchFamily="18" charset="0"/>
              </a:rPr>
              <a:t>Teşkilatımızın 177. Kuruluş Yıl Dönümü kutlamaları kapsamında; Futbol Turnuvası düzenlenmiştir.</a:t>
            </a:r>
          </a:p>
        </p:txBody>
      </p:sp>
      <p:pic>
        <p:nvPicPr>
          <p:cNvPr id="12" name="Resim 11" descr="C:\Users\332386\Desktop\10 nisan\futbol\DSC_332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250" y="1244135"/>
            <a:ext cx="3911495" cy="2378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İçerik Yer Tutucusu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251" y="4425709"/>
            <a:ext cx="3911495" cy="23112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Dikdörtgen 20"/>
          <p:cNvSpPr/>
          <p:nvPr/>
        </p:nvSpPr>
        <p:spPr>
          <a:xfrm>
            <a:off x="6475459" y="703054"/>
            <a:ext cx="5515891" cy="954107"/>
          </a:xfrm>
          <a:prstGeom prst="rect">
            <a:avLst/>
          </a:prstGeom>
        </p:spPr>
        <p:txBody>
          <a:bodyPr wrap="square">
            <a:spAutoFit/>
          </a:bodyPr>
          <a:lstStyle/>
          <a:p>
            <a:r>
              <a:rPr lang="tr-TR" sz="1400" b="1" dirty="0">
                <a:solidFill>
                  <a:srgbClr val="002060"/>
                </a:solidFill>
                <a:latin typeface="Times New Roman" panose="02020603050405020304" pitchFamily="18" charset="0"/>
                <a:cs typeface="Times New Roman" panose="02020603050405020304" pitchFamily="18" charset="0"/>
              </a:rPr>
              <a:t>Personellerimizin boş vakitlerini değerlendirmesi için Voleybol Takımı oluşturulmuştur.</a:t>
            </a:r>
          </a:p>
          <a:p>
            <a:endParaRPr lang="tr-TR" sz="1400" b="1" dirty="0">
              <a:solidFill>
                <a:srgbClr val="002060"/>
              </a:solidFill>
              <a:latin typeface="Times New Roman" panose="02020603050405020304" pitchFamily="18" charset="0"/>
              <a:cs typeface="Times New Roman" panose="02020603050405020304" pitchFamily="18" charset="0"/>
            </a:endParaRPr>
          </a:p>
          <a:p>
            <a:endParaRPr lang="tr-TR" sz="1400" b="1" dirty="0">
              <a:solidFill>
                <a:srgbClr val="002060"/>
              </a:solidFill>
              <a:latin typeface="Times New Roman" panose="02020603050405020304" pitchFamily="18" charset="0"/>
              <a:cs typeface="Times New Roman" panose="02020603050405020304" pitchFamily="18" charset="0"/>
            </a:endParaRPr>
          </a:p>
        </p:txBody>
      </p:sp>
      <p:pic>
        <p:nvPicPr>
          <p:cNvPr id="22" name="Resim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4862" y="1218970"/>
            <a:ext cx="3977087" cy="23682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Dikdörtgen 22">
            <a:extLst>
              <a:ext uri="{FF2B5EF4-FFF2-40B4-BE49-F238E27FC236}">
                <a16:creationId xmlns:a16="http://schemas.microsoft.com/office/drawing/2014/main" id="{70990318-6621-4638-8FA7-EEEC8CEAA73B}"/>
              </a:ext>
            </a:extLst>
          </p:cNvPr>
          <p:cNvSpPr/>
          <p:nvPr/>
        </p:nvSpPr>
        <p:spPr>
          <a:xfrm>
            <a:off x="6095999" y="3646076"/>
            <a:ext cx="6095999" cy="738664"/>
          </a:xfrm>
          <a:prstGeom prst="rect">
            <a:avLst/>
          </a:prstGeom>
        </p:spPr>
        <p:txBody>
          <a:bodyPr wrap="square">
            <a:spAutoFit/>
          </a:bodyPr>
          <a:lstStyle/>
          <a:p>
            <a:r>
              <a:rPr lang="tr-TR" sz="1400" b="1" dirty="0">
                <a:solidFill>
                  <a:srgbClr val="002060"/>
                </a:solidFill>
                <a:latin typeface="Times New Roman" panose="02020603050405020304" pitchFamily="18" charset="0"/>
                <a:cs typeface="Times New Roman" panose="02020603050405020304" pitchFamily="18" charset="0"/>
              </a:rPr>
              <a:t>Personellerimizin boş vakitlerini değerlendirmesi için </a:t>
            </a:r>
            <a:r>
              <a:rPr lang="tr-TR" sz="1400" b="1" dirty="0" err="1">
                <a:solidFill>
                  <a:srgbClr val="002060"/>
                </a:solidFill>
                <a:latin typeface="Times New Roman" panose="02020603050405020304" pitchFamily="18" charset="0"/>
                <a:cs typeface="Times New Roman" panose="02020603050405020304" pitchFamily="18" charset="0"/>
              </a:rPr>
              <a:t>Basketboll</a:t>
            </a:r>
            <a:r>
              <a:rPr lang="tr-TR" sz="1400" b="1" dirty="0">
                <a:solidFill>
                  <a:srgbClr val="002060"/>
                </a:solidFill>
                <a:latin typeface="Times New Roman" panose="02020603050405020304" pitchFamily="18" charset="0"/>
                <a:cs typeface="Times New Roman" panose="02020603050405020304" pitchFamily="18" charset="0"/>
              </a:rPr>
              <a:t>  Takımı oluşturulmuştur.</a:t>
            </a:r>
          </a:p>
          <a:p>
            <a:endParaRPr lang="tr-TR" sz="1400" b="1" dirty="0">
              <a:solidFill>
                <a:srgbClr val="002060"/>
              </a:solidFill>
              <a:latin typeface="Times New Roman" panose="02020603050405020304" pitchFamily="18" charset="0"/>
              <a:cs typeface="Times New Roman" panose="02020603050405020304" pitchFamily="18" charset="0"/>
            </a:endParaRPr>
          </a:p>
        </p:txBody>
      </p:sp>
      <p:pic>
        <p:nvPicPr>
          <p:cNvPr id="24" name="Resim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4862" y="4425708"/>
            <a:ext cx="3977087" cy="23112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6">
            <a:extLst>
              <a:ext uri="{FF2B5EF4-FFF2-40B4-BE49-F238E27FC236}">
                <a16:creationId xmlns:a16="http://schemas.microsoft.com/office/drawing/2014/main" id="{6645F9CA-6514-D544-9B32-709E197666A9}"/>
              </a:ext>
            </a:extLst>
          </p:cNvPr>
          <p:cNvSpPr/>
          <p:nvPr/>
        </p:nvSpPr>
        <p:spPr>
          <a:xfrm>
            <a:off x="6095998" y="29689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pic>
        <p:nvPicPr>
          <p:cNvPr id="20" name="Resim 19" descr="C:\Users\303742\Desktop\Erzincan logo - Kopya.png"/>
          <p:cNvPicPr/>
          <p:nvPr/>
        </p:nvPicPr>
        <p:blipFill>
          <a:blip r:embed="rId7" cstate="print">
            <a:extLst>
              <a:ext uri="{28A0092B-C50C-407E-A947-70E740481C1C}">
                <a14:useLocalDpi xmlns:a14="http://schemas.microsoft.com/office/drawing/2010/main" val="0"/>
              </a:ext>
            </a:extLst>
          </a:blip>
          <a:stretch>
            <a:fillRect/>
          </a:stretch>
        </p:blipFill>
        <p:spPr bwMode="auto">
          <a:xfrm>
            <a:off x="5663876" y="76612"/>
            <a:ext cx="720000" cy="720000"/>
          </a:xfrm>
          <a:prstGeom prst="rect">
            <a:avLst/>
          </a:prstGeom>
          <a:noFill/>
          <a:ln>
            <a:noFill/>
          </a:ln>
        </p:spPr>
      </p:pic>
      <p:sp>
        <p:nvSpPr>
          <p:cNvPr id="19" name="Dikdörtgen 18">
            <a:extLst>
              <a:ext uri="{FF2B5EF4-FFF2-40B4-BE49-F238E27FC236}">
                <a16:creationId xmlns:a16="http://schemas.microsoft.com/office/drawing/2014/main" id="{3B71C756-D6C0-46DC-A5D0-771E957007FC}"/>
              </a:ext>
            </a:extLst>
          </p:cNvPr>
          <p:cNvSpPr/>
          <p:nvPr/>
        </p:nvSpPr>
        <p:spPr>
          <a:xfrm>
            <a:off x="391509" y="3670515"/>
            <a:ext cx="5478159" cy="738664"/>
          </a:xfrm>
          <a:prstGeom prst="rect">
            <a:avLst/>
          </a:prstGeom>
        </p:spPr>
        <p:txBody>
          <a:bodyPr wrap="square">
            <a:spAutoFit/>
          </a:bodyPr>
          <a:lstStyle/>
          <a:p>
            <a:pPr algn="just"/>
            <a:r>
              <a:rPr lang="tr-TR" sz="1400" b="1" dirty="0">
                <a:solidFill>
                  <a:srgbClr val="002060"/>
                </a:solidFill>
                <a:latin typeface="Times New Roman" panose="02020603050405020304" pitchFamily="18" charset="0"/>
                <a:cs typeface="Times New Roman" panose="02020603050405020304" pitchFamily="18" charset="0"/>
              </a:rPr>
              <a:t>20.09.2023 tarihinde Erzincan Polis Meslek Eğitim Merkezi Konferans Salonunda 1000 Polis Okulu öğrencisi ve 250 personelin katılımıyla Aşık Veysel’i Anma Programı düzenlenmiştir.</a:t>
            </a:r>
          </a:p>
        </p:txBody>
      </p:sp>
    </p:spTree>
    <p:extLst>
      <p:ext uri="{BB962C8B-B14F-4D97-AF65-F5344CB8AC3E}">
        <p14:creationId xmlns:p14="http://schemas.microsoft.com/office/powerpoint/2010/main" val="85619144"/>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2. EVİNİZ EMNİYET OLSUN</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8" name="İçerik Yer Tutucusu 3"/>
          <p:cNvSpPr txBox="1">
            <a:spLocks/>
          </p:cNvSpPr>
          <p:nvPr/>
        </p:nvSpPr>
        <p:spPr>
          <a:xfrm>
            <a:off x="700799" y="1557762"/>
            <a:ext cx="5395200" cy="38035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2400" dirty="0">
                <a:solidFill>
                  <a:srgbClr val="002060"/>
                </a:solidFill>
                <a:latin typeface="Times New Roman" pitchFamily="18" charset="0"/>
                <a:cs typeface="Times New Roman" pitchFamily="18" charset="0"/>
              </a:rPr>
              <a:t>	</a:t>
            </a:r>
            <a:r>
              <a:rPr lang="tr-TR" sz="2400" b="1" dirty="0">
                <a:solidFill>
                  <a:srgbClr val="002060"/>
                </a:solidFill>
                <a:latin typeface="Times New Roman" pitchFamily="18" charset="0"/>
                <a:cs typeface="Times New Roman" pitchFamily="18" charset="0"/>
              </a:rPr>
              <a:t>Üniversite başlangıç tarihlerinde </a:t>
            </a:r>
            <a:r>
              <a:rPr lang="tr-TR" sz="2400" dirty="0">
                <a:solidFill>
                  <a:srgbClr val="002060"/>
                </a:solidFill>
                <a:latin typeface="Times New Roman" pitchFamily="18" charset="0"/>
                <a:cs typeface="Times New Roman" pitchFamily="18" charset="0"/>
              </a:rPr>
              <a:t>ilimize yeni gelen üniversite öğrencileri için cumhuriyet meydanında stant açılarak </a:t>
            </a:r>
            <a:r>
              <a:rPr lang="tr-TR" sz="2400" b="1" dirty="0">
                <a:solidFill>
                  <a:srgbClr val="FF0000"/>
                </a:solidFill>
                <a:latin typeface="Times New Roman" pitchFamily="18" charset="0"/>
                <a:cs typeface="Times New Roman" pitchFamily="18" charset="0"/>
              </a:rPr>
              <a:t>4.685</a:t>
            </a:r>
            <a:r>
              <a:rPr lang="tr-TR" sz="2400" dirty="0">
                <a:solidFill>
                  <a:srgbClr val="002060"/>
                </a:solidFill>
                <a:latin typeface="Times New Roman" pitchFamily="18" charset="0"/>
                <a:cs typeface="Times New Roman" pitchFamily="18" charset="0"/>
              </a:rPr>
              <a:t> öğrenciye bilgilendirme faaliyetinde bulunulmuş, </a:t>
            </a:r>
            <a:r>
              <a:rPr lang="tr-TR" sz="2400" b="1" dirty="0">
                <a:solidFill>
                  <a:srgbClr val="FF0000"/>
                </a:solidFill>
                <a:latin typeface="Times New Roman" pitchFamily="18" charset="0"/>
                <a:cs typeface="Times New Roman" pitchFamily="18" charset="0"/>
              </a:rPr>
              <a:t>4.485</a:t>
            </a:r>
            <a:r>
              <a:rPr lang="tr-TR" sz="2400" dirty="0">
                <a:solidFill>
                  <a:srgbClr val="002060"/>
                </a:solidFill>
                <a:latin typeface="Times New Roman" pitchFamily="18" charset="0"/>
                <a:cs typeface="Times New Roman" pitchFamily="18" charset="0"/>
              </a:rPr>
              <a:t> adet </a:t>
            </a:r>
            <a:r>
              <a:rPr lang="tr-TR" sz="2400" b="1" dirty="0">
                <a:solidFill>
                  <a:srgbClr val="FF0000"/>
                </a:solidFill>
                <a:latin typeface="Times New Roman" pitchFamily="18" charset="0"/>
                <a:cs typeface="Times New Roman" pitchFamily="18" charset="0"/>
              </a:rPr>
              <a:t>« 2. Eviniz Emniyet Olsun »</a:t>
            </a:r>
            <a:r>
              <a:rPr lang="tr-TR" sz="2400" dirty="0">
                <a:solidFill>
                  <a:srgbClr val="002060"/>
                </a:solidFill>
                <a:latin typeface="Times New Roman" pitchFamily="18" charset="0"/>
                <a:cs typeface="Times New Roman" pitchFamily="18" charset="0"/>
              </a:rPr>
              <a:t> broşürü ve </a:t>
            </a:r>
            <a:r>
              <a:rPr lang="tr-TR" sz="2400" b="1" dirty="0">
                <a:solidFill>
                  <a:srgbClr val="FF0000"/>
                </a:solidFill>
                <a:latin typeface="Times New Roman" pitchFamily="18" charset="0"/>
                <a:cs typeface="Times New Roman" pitchFamily="18" charset="0"/>
              </a:rPr>
              <a:t>4.685</a:t>
            </a:r>
            <a:r>
              <a:rPr lang="tr-TR" sz="2400" dirty="0">
                <a:solidFill>
                  <a:srgbClr val="002060"/>
                </a:solidFill>
                <a:latin typeface="Times New Roman" pitchFamily="18" charset="0"/>
                <a:cs typeface="Times New Roman" pitchFamily="18" charset="0"/>
              </a:rPr>
              <a:t> </a:t>
            </a:r>
            <a:r>
              <a:rPr lang="tr-TR" sz="2400" dirty="0">
                <a:solidFill>
                  <a:srgbClr val="FF0000"/>
                </a:solidFill>
                <a:latin typeface="Times New Roman" pitchFamily="18" charset="0"/>
                <a:cs typeface="Times New Roman" pitchFamily="18" charset="0"/>
              </a:rPr>
              <a:t>kartvizit</a:t>
            </a:r>
            <a:r>
              <a:rPr lang="tr-TR" sz="2400" dirty="0">
                <a:solidFill>
                  <a:srgbClr val="002060"/>
                </a:solidFill>
                <a:latin typeface="Times New Roman" pitchFamily="18" charset="0"/>
                <a:cs typeface="Times New Roman" pitchFamily="18" charset="0"/>
              </a:rPr>
              <a:t> dağıtılmıştır.</a:t>
            </a:r>
          </a:p>
        </p:txBody>
      </p:sp>
      <p:pic>
        <p:nvPicPr>
          <p:cNvPr id="11" name="Resim 10" descr="F:\2021.09.27 Toplum Destekli Polis VE öğrenciler\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3239" y="1262491"/>
            <a:ext cx="4036029" cy="3967914"/>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33120431"/>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a:solidFill>
                  <a:schemeClr val="bg1"/>
                </a:solidFill>
                <a:latin typeface="Arial" panose="020B0604020202020204" pitchFamily="34" charset="0"/>
                <a:cs typeface="Arial" panose="020B0604020202020204" pitchFamily="34" charset="0"/>
              </a:rPr>
              <a:t>FAALİYETLER </a:t>
            </a:r>
            <a:endParaRPr lang="tr-TR" sz="1600" b="1" dirty="0">
              <a:solidFill>
                <a:schemeClr val="bg1"/>
              </a:solidFill>
              <a:latin typeface="Arial" panose="020B0604020202020204" pitchFamily="34" charset="0"/>
              <a:cs typeface="Arial" panose="020B0604020202020204" pitchFamily="34" charset="0"/>
            </a:endParaRP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10" name="Metin kutusu 9"/>
          <p:cNvSpPr txBox="1"/>
          <p:nvPr/>
        </p:nvSpPr>
        <p:spPr>
          <a:xfrm>
            <a:off x="0" y="1594514"/>
            <a:ext cx="6416505" cy="3785652"/>
          </a:xfrm>
          <a:prstGeom prst="rect">
            <a:avLst/>
          </a:prstGeom>
          <a:noFill/>
        </p:spPr>
        <p:txBody>
          <a:bodyPr wrap="square" rtlCol="0">
            <a:spAutoFit/>
          </a:bodyPr>
          <a:lstStyle/>
          <a:p>
            <a:pPr algn="ctr"/>
            <a:r>
              <a:rPr lang="tr-TR" sz="2400" b="1" dirty="0">
                <a:solidFill>
                  <a:srgbClr val="002060"/>
                </a:solidFill>
                <a:latin typeface="Times New Roman" panose="02020603050405020304" pitchFamily="18" charset="0"/>
                <a:cs typeface="Times New Roman" panose="02020603050405020304" pitchFamily="18" charset="0"/>
              </a:rPr>
              <a:t>ÇALIŞAN GAZETECİLER GÜNÜ </a:t>
            </a:r>
          </a:p>
          <a:p>
            <a:pPr algn="just"/>
            <a:endParaRPr lang="tr-TR" sz="2400" b="1" dirty="0">
              <a:solidFill>
                <a:srgbClr val="002060"/>
              </a:solidFill>
              <a:latin typeface="Times New Roman" panose="02020603050405020304" pitchFamily="18" charset="0"/>
              <a:cs typeface="Times New Roman" panose="02020603050405020304" pitchFamily="18" charset="0"/>
            </a:endParaRPr>
          </a:p>
          <a:p>
            <a:pPr algn="just"/>
            <a:r>
              <a:rPr lang="tr-TR" sz="2400" dirty="0">
                <a:solidFill>
                  <a:srgbClr val="002060"/>
                </a:solidFill>
                <a:latin typeface="Times New Roman" panose="02020603050405020304" pitchFamily="18" charset="0"/>
                <a:cs typeface="Times New Roman" panose="02020603050405020304" pitchFamily="18" charset="0"/>
              </a:rPr>
              <a:t>Medya Halkla İlişkiler ve Protokol Şube Müdürlüğümüzce 10 Ocak Çalışan Gazeteciler Günü münasebetiyle kamuoyunun gözü kulağı gazetecilerimizin ilimizde bulunan 91 gazetecimize İl Emniyet Müdürümüz tarafından Tebrik Mektubu gönderildi.  </a:t>
            </a:r>
          </a:p>
          <a:p>
            <a:endParaRPr lang="tr-TR" sz="2400" dirty="0">
              <a:solidFill>
                <a:srgbClr val="002060"/>
              </a:solidFill>
              <a:latin typeface="Times New Roman" panose="02020603050405020304" pitchFamily="18" charset="0"/>
              <a:cs typeface="Times New Roman" panose="02020603050405020304" pitchFamily="18" charset="0"/>
            </a:endParaRPr>
          </a:p>
          <a:p>
            <a:r>
              <a:rPr lang="tr-TR" sz="2400" b="1" dirty="0">
                <a:solidFill>
                  <a:srgbClr val="002060"/>
                </a:solidFill>
                <a:latin typeface="Times New Roman" panose="02020603050405020304" pitchFamily="18" charset="0"/>
                <a:cs typeface="Times New Roman" panose="02020603050405020304" pitchFamily="18" charset="0"/>
              </a:rPr>
              <a:t>Video için </a:t>
            </a:r>
            <a:r>
              <a:rPr lang="tr-TR" sz="2400" u="sng" dirty="0">
                <a:solidFill>
                  <a:srgbClr val="002060"/>
                </a:solidFill>
                <a:latin typeface="Times New Roman" panose="02020603050405020304" pitchFamily="18" charset="0"/>
                <a:cs typeface="Times New Roman" panose="02020603050405020304" pitchFamily="18" charset="0"/>
                <a:hlinkClick r:id="rId4" action="ppaction://hlinkfile">
                  <a:extLst>
                    <a:ext uri="{A12FA001-AC4F-418D-AE19-62706E023703}">
                      <ahyp:hlinkClr xmlns:ahyp="http://schemas.microsoft.com/office/drawing/2018/hyperlinkcolor" xmlns="" val="tx"/>
                    </a:ext>
                  </a:extLst>
                </a:hlinkClick>
              </a:rPr>
              <a:t>tıklayınız.</a:t>
            </a:r>
            <a:endParaRPr lang="tr-TR" sz="2400" u="sng" dirty="0">
              <a:solidFill>
                <a:srgbClr val="002060"/>
              </a:solidFill>
              <a:latin typeface="Times New Roman" panose="02020603050405020304" pitchFamily="18" charset="0"/>
              <a:cs typeface="Times New Roman" panose="02020603050405020304" pitchFamily="18" charset="0"/>
            </a:endParaRPr>
          </a:p>
        </p:txBody>
      </p:sp>
      <p:pic>
        <p:nvPicPr>
          <p:cNvPr id="3" name="Resim 2">
            <a:extLst>
              <a:ext uri="{FF2B5EF4-FFF2-40B4-BE49-F238E27FC236}">
                <a16:creationId xmlns:a16="http://schemas.microsoft.com/office/drawing/2014/main" id="{D2B8A1FA-F54D-4914-AD52-ACBB0B9405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6575" y="1793081"/>
            <a:ext cx="4995696" cy="36742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59014948"/>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BASINDA BİZ</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6" name="Dikdörtgen 5"/>
          <p:cNvSpPr/>
          <p:nvPr/>
        </p:nvSpPr>
        <p:spPr>
          <a:xfrm>
            <a:off x="194170" y="1791183"/>
            <a:ext cx="6139955" cy="3108543"/>
          </a:xfrm>
          <a:prstGeom prst="rect">
            <a:avLst/>
          </a:prstGeom>
        </p:spPr>
        <p:txBody>
          <a:bodyPr wrap="square">
            <a:spAutoFit/>
          </a:bodyPr>
          <a:lstStyle/>
          <a:p>
            <a:pPr algn="just">
              <a:defRPr/>
            </a:pPr>
            <a:r>
              <a:rPr lang="tr-TR" sz="2800" dirty="0">
                <a:solidFill>
                  <a:srgbClr val="002060"/>
                </a:solidFill>
                <a:latin typeface="Times New Roman" panose="02020603050405020304" pitchFamily="18" charset="0"/>
                <a:cs typeface="Times New Roman" pitchFamily="18" charset="0"/>
              </a:rPr>
              <a:t>	Emniyet Müdürlüğümüzün yapmış olduğu sosyal etkinlikler, projeler, bilgilendirmeler ve operasyonlar basında yer almış ve kamu oyuna duyurulmuştur. Gece gündüz demeden her koşulda mesleğini icra eden ve şehrimize önemli katkıları olan tüm basın mensuplarımıza;</a:t>
            </a:r>
            <a:endParaRPr lang="tr-TR" sz="2400" dirty="0">
              <a:solidFill>
                <a:srgbClr val="002060"/>
              </a:solidFill>
              <a:latin typeface="Times New Roman" panose="02020603050405020304" pitchFamily="18" charset="0"/>
              <a:cs typeface="Times New Roman" pitchFamily="18" charset="0"/>
            </a:endParaRPr>
          </a:p>
        </p:txBody>
      </p:sp>
      <p:sp>
        <p:nvSpPr>
          <p:cNvPr id="3" name="Metin kutusu 2">
            <a:extLst>
              <a:ext uri="{FF2B5EF4-FFF2-40B4-BE49-F238E27FC236}">
                <a16:creationId xmlns:a16="http://schemas.microsoft.com/office/drawing/2014/main" id="{6DB3F797-4701-42B3-92C7-DB5E0DCB0636}"/>
              </a:ext>
            </a:extLst>
          </p:cNvPr>
          <p:cNvSpPr txBox="1"/>
          <p:nvPr/>
        </p:nvSpPr>
        <p:spPr>
          <a:xfrm>
            <a:off x="194170" y="5166129"/>
            <a:ext cx="2428998" cy="677108"/>
          </a:xfrm>
          <a:prstGeom prst="rect">
            <a:avLst/>
          </a:prstGeom>
          <a:noFill/>
        </p:spPr>
        <p:txBody>
          <a:bodyPr wrap="none" rtlCol="0">
            <a:spAutoFit/>
          </a:bodyPr>
          <a:lstStyle/>
          <a:p>
            <a:r>
              <a:rPr lang="tr-TR" sz="2000" b="1" dirty="0">
                <a:solidFill>
                  <a:srgbClr val="002060"/>
                </a:solidFill>
                <a:latin typeface="Times New Roman" panose="02020603050405020304" pitchFamily="18" charset="0"/>
                <a:cs typeface="Times New Roman" panose="02020603050405020304" pitchFamily="18" charset="0"/>
              </a:rPr>
              <a:t>Video için </a:t>
            </a:r>
            <a:r>
              <a:rPr lang="tr-TR" sz="2000" b="1" u="sng" dirty="0">
                <a:solidFill>
                  <a:srgbClr val="002060"/>
                </a:solidFill>
                <a:latin typeface="Times New Roman" panose="02020603050405020304" pitchFamily="18" charset="0"/>
                <a:cs typeface="Times New Roman" panose="02020603050405020304" pitchFamily="18" charset="0"/>
                <a:hlinkClick r:id="rId4" action="ppaction://hlinkfile">
                  <a:extLst>
                    <a:ext uri="{A12FA001-AC4F-418D-AE19-62706E023703}">
                      <ahyp:hlinkClr xmlns:ahyp="http://schemas.microsoft.com/office/drawing/2018/hyperlinkcolor" xmlns="" val="tx"/>
                    </a:ext>
                  </a:extLst>
                </a:hlinkClick>
              </a:rPr>
              <a:t>tıklayınız</a:t>
            </a:r>
            <a:r>
              <a:rPr lang="tr-TR" sz="2000" b="1" dirty="0">
                <a:solidFill>
                  <a:srgbClr val="002060"/>
                </a:solidFill>
                <a:latin typeface="Times New Roman" panose="02020603050405020304" pitchFamily="18" charset="0"/>
                <a:cs typeface="Times New Roman" panose="02020603050405020304" pitchFamily="18" charset="0"/>
              </a:rPr>
              <a:t>.</a:t>
            </a:r>
          </a:p>
          <a:p>
            <a:endParaRPr lang="tr-TR" dirty="0"/>
          </a:p>
        </p:txBody>
      </p:sp>
      <p:pic>
        <p:nvPicPr>
          <p:cNvPr id="2" name="Resi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3999" y="1545455"/>
            <a:ext cx="5400000" cy="3600000"/>
          </a:xfrm>
          <a:prstGeom prst="rect">
            <a:avLst/>
          </a:prstGeom>
        </p:spPr>
      </p:pic>
      <p:sp>
        <p:nvSpPr>
          <p:cNvPr id="8" name="Metin kutusu 7">
            <a:extLst>
              <a:ext uri="{FF2B5EF4-FFF2-40B4-BE49-F238E27FC236}">
                <a16:creationId xmlns:a16="http://schemas.microsoft.com/office/drawing/2014/main" id="{80D9F72D-B7E8-4AC6-8483-3355990F4356}"/>
              </a:ext>
            </a:extLst>
          </p:cNvPr>
          <p:cNvSpPr txBox="1"/>
          <p:nvPr/>
        </p:nvSpPr>
        <p:spPr>
          <a:xfrm>
            <a:off x="3339475" y="5624087"/>
            <a:ext cx="5513048" cy="738664"/>
          </a:xfrm>
          <a:prstGeom prst="rect">
            <a:avLst/>
          </a:prstGeom>
          <a:noFill/>
        </p:spPr>
        <p:txBody>
          <a:bodyPr wrap="none" rtlCol="0">
            <a:spAutoFit/>
          </a:bodyPr>
          <a:lstStyle/>
          <a:p>
            <a:r>
              <a:rPr lang="tr-TR" sz="4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TEŞEKKÜR EDERİZ.</a:t>
            </a:r>
          </a:p>
        </p:txBody>
      </p:sp>
    </p:spTree>
    <p:extLst>
      <p:ext uri="{BB962C8B-B14F-4D97-AF65-F5344CB8AC3E}">
        <p14:creationId xmlns:p14="http://schemas.microsoft.com/office/powerpoint/2010/main" val="357191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300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DA40CA3-F0CC-41B9-8197-A3BCA44B2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77" y="265471"/>
            <a:ext cx="12398477" cy="6872748"/>
          </a:xfrm>
          <a:prstGeom prst="rect">
            <a:avLst/>
          </a:prstGeom>
        </p:spPr>
      </p:pic>
      <p:sp>
        <p:nvSpPr>
          <p:cNvPr id="12" name="Serbest Form: Şekil 11">
            <a:extLst>
              <a:ext uri="{FF2B5EF4-FFF2-40B4-BE49-F238E27FC236}">
                <a16:creationId xmlns:a16="http://schemas.microsoft.com/office/drawing/2014/main" id="{3DB32D2E-AA55-4A22-8867-673ACB5B5873}"/>
              </a:ext>
            </a:extLst>
          </p:cNvPr>
          <p:cNvSpPr/>
          <p:nvPr/>
        </p:nvSpPr>
        <p:spPr>
          <a:xfrm rot="2680603">
            <a:off x="-1059076" y="-3696665"/>
            <a:ext cx="14310153" cy="14472558"/>
          </a:xfrm>
          <a:custGeom>
            <a:avLst/>
            <a:gdLst>
              <a:gd name="connsiteX0" fmla="*/ 3574616 w 13477852"/>
              <a:gd name="connsiteY0" fmla="*/ 13023118 h 13606261"/>
              <a:gd name="connsiteX1" fmla="*/ 1582187 w 13477852"/>
              <a:gd name="connsiteY1" fmla="*/ 13023118 h 13606261"/>
              <a:gd name="connsiteX2" fmla="*/ 1582187 w 13477852"/>
              <a:gd name="connsiteY2" fmla="*/ 10192386 h 13606261"/>
              <a:gd name="connsiteX3" fmla="*/ 3574616 w 13477852"/>
              <a:gd name="connsiteY3" fmla="*/ 12192749 h 13606261"/>
              <a:gd name="connsiteX4" fmla="*/ 13477852 w 13477852"/>
              <a:gd name="connsiteY4" fmla="*/ 4858965 h 13606261"/>
              <a:gd name="connsiteX5" fmla="*/ 8078603 w 13477852"/>
              <a:gd name="connsiteY5" fmla="*/ 10236799 h 13606261"/>
              <a:gd name="connsiteX6" fmla="*/ 8078603 w 13477852"/>
              <a:gd name="connsiteY6" fmla="*/ 9072657 h 13606261"/>
              <a:gd name="connsiteX7" fmla="*/ 7082388 w 13477852"/>
              <a:gd name="connsiteY7" fmla="*/ 8076442 h 13606261"/>
              <a:gd name="connsiteX8" fmla="*/ 6086173 w 13477852"/>
              <a:gd name="connsiteY8" fmla="*/ 9072657 h 13606261"/>
              <a:gd name="connsiteX9" fmla="*/ 6086173 w 13477852"/>
              <a:gd name="connsiteY9" fmla="*/ 12221326 h 13606261"/>
              <a:gd name="connsiteX10" fmla="*/ 5940044 w 13477852"/>
              <a:gd name="connsiteY10" fmla="*/ 12366876 h 13606261"/>
              <a:gd name="connsiteX11" fmla="*/ 5940045 w 13477852"/>
              <a:gd name="connsiteY11" fmla="*/ 5961712 h 13606261"/>
              <a:gd name="connsiteX12" fmla="*/ 4845718 w 13477852"/>
              <a:gd name="connsiteY12" fmla="*/ 4867385 h 13606261"/>
              <a:gd name="connsiteX13" fmla="*/ 3751391 w 13477852"/>
              <a:gd name="connsiteY13" fmla="*/ 5961712 h 13606261"/>
              <a:gd name="connsiteX14" fmla="*/ 3751391 w 13477852"/>
              <a:gd name="connsiteY14" fmla="*/ 12370227 h 13606261"/>
              <a:gd name="connsiteX15" fmla="*/ 3574616 w 13477852"/>
              <a:gd name="connsiteY15" fmla="*/ 12192749 h 13606261"/>
              <a:gd name="connsiteX16" fmla="*/ 3574618 w 13477852"/>
              <a:gd name="connsiteY16" fmla="*/ 8402378 h 13606261"/>
              <a:gd name="connsiteX17" fmla="*/ 2578403 w 13477852"/>
              <a:gd name="connsiteY17" fmla="*/ 7406162 h 13606261"/>
              <a:gd name="connsiteX18" fmla="*/ 1582188 w 13477852"/>
              <a:gd name="connsiteY18" fmla="*/ 8402377 h 13606261"/>
              <a:gd name="connsiteX19" fmla="*/ 1582187 w 13477852"/>
              <a:gd name="connsiteY19" fmla="*/ 10192386 h 13606261"/>
              <a:gd name="connsiteX20" fmla="*/ 0 w 13477852"/>
              <a:gd name="connsiteY20" fmla="*/ 8603898 h 13606261"/>
              <a:gd name="connsiteX21" fmla="*/ 8638159 w 13477852"/>
              <a:gd name="connsiteY21" fmla="*/ 0 h 13606261"/>
              <a:gd name="connsiteX22" fmla="*/ 5940044 w 13477852"/>
              <a:gd name="connsiteY22" fmla="*/ 13606261 h 13606261"/>
              <a:gd name="connsiteX23" fmla="*/ 3751391 w 13477852"/>
              <a:gd name="connsiteY23" fmla="*/ 13606261 h 13606261"/>
              <a:gd name="connsiteX24" fmla="*/ 3751391 w 13477852"/>
              <a:gd name="connsiteY24" fmla="*/ 12370227 h 13606261"/>
              <a:gd name="connsiteX25" fmla="*/ 4839693 w 13477852"/>
              <a:gd name="connsiteY25" fmla="*/ 13462863 h 13606261"/>
              <a:gd name="connsiteX26" fmla="*/ 5940044 w 13477852"/>
              <a:gd name="connsiteY26" fmla="*/ 12366876 h 13606261"/>
              <a:gd name="connsiteX27" fmla="*/ 8078602 w 13477852"/>
              <a:gd name="connsiteY27" fmla="*/ 13123519 h 13606261"/>
              <a:gd name="connsiteX28" fmla="*/ 6086173 w 13477852"/>
              <a:gd name="connsiteY28" fmla="*/ 13123519 h 13606261"/>
              <a:gd name="connsiteX29" fmla="*/ 6086173 w 13477852"/>
              <a:gd name="connsiteY29" fmla="*/ 12221326 h 13606261"/>
              <a:gd name="connsiteX30" fmla="*/ 8078603 w 13477852"/>
              <a:gd name="connsiteY30" fmla="*/ 10236799 h 1360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77852" h="13606261">
                <a:moveTo>
                  <a:pt x="3574616" y="13023118"/>
                </a:moveTo>
                <a:lnTo>
                  <a:pt x="1582187" y="13023118"/>
                </a:lnTo>
                <a:lnTo>
                  <a:pt x="1582187" y="10192386"/>
                </a:lnTo>
                <a:lnTo>
                  <a:pt x="3574616" y="12192749"/>
                </a:lnTo>
                <a:close/>
                <a:moveTo>
                  <a:pt x="13477852" y="4858965"/>
                </a:moveTo>
                <a:lnTo>
                  <a:pt x="8078603" y="10236799"/>
                </a:lnTo>
                <a:lnTo>
                  <a:pt x="8078603" y="9072657"/>
                </a:lnTo>
                <a:cubicBezTo>
                  <a:pt x="8078603" y="8522463"/>
                  <a:pt x="7632582" y="8076442"/>
                  <a:pt x="7082388" y="8076442"/>
                </a:cubicBezTo>
                <a:cubicBezTo>
                  <a:pt x="6532194" y="8076442"/>
                  <a:pt x="6086173" y="8522463"/>
                  <a:pt x="6086173" y="9072657"/>
                </a:cubicBezTo>
                <a:lnTo>
                  <a:pt x="6086173" y="12221326"/>
                </a:lnTo>
                <a:lnTo>
                  <a:pt x="5940044" y="12366876"/>
                </a:lnTo>
                <a:lnTo>
                  <a:pt x="5940045" y="5961712"/>
                </a:lnTo>
                <a:cubicBezTo>
                  <a:pt x="5940045" y="5357333"/>
                  <a:pt x="5450098" y="4867385"/>
                  <a:pt x="4845718" y="4867385"/>
                </a:cubicBezTo>
                <a:cubicBezTo>
                  <a:pt x="4241338" y="4867385"/>
                  <a:pt x="3751391" y="5357332"/>
                  <a:pt x="3751391" y="5961712"/>
                </a:cubicBezTo>
                <a:lnTo>
                  <a:pt x="3751391" y="12370227"/>
                </a:lnTo>
                <a:lnTo>
                  <a:pt x="3574616" y="12192749"/>
                </a:lnTo>
                <a:lnTo>
                  <a:pt x="3574618" y="8402378"/>
                </a:lnTo>
                <a:cubicBezTo>
                  <a:pt x="3574617" y="7852183"/>
                  <a:pt x="3128597" y="7406162"/>
                  <a:pt x="2578403" y="7406162"/>
                </a:cubicBezTo>
                <a:cubicBezTo>
                  <a:pt x="2028208" y="7406163"/>
                  <a:pt x="1582188" y="7852183"/>
                  <a:pt x="1582188" y="8402377"/>
                </a:cubicBezTo>
                <a:lnTo>
                  <a:pt x="1582187" y="10192386"/>
                </a:lnTo>
                <a:lnTo>
                  <a:pt x="0" y="8603898"/>
                </a:lnTo>
                <a:lnTo>
                  <a:pt x="8638159" y="0"/>
                </a:lnTo>
                <a:close/>
                <a:moveTo>
                  <a:pt x="5940044" y="13606261"/>
                </a:moveTo>
                <a:lnTo>
                  <a:pt x="3751391" y="13606261"/>
                </a:lnTo>
                <a:lnTo>
                  <a:pt x="3751391" y="12370227"/>
                </a:lnTo>
                <a:lnTo>
                  <a:pt x="4839693" y="13462863"/>
                </a:lnTo>
                <a:lnTo>
                  <a:pt x="5940044" y="12366876"/>
                </a:lnTo>
                <a:close/>
                <a:moveTo>
                  <a:pt x="8078602" y="13123519"/>
                </a:moveTo>
                <a:lnTo>
                  <a:pt x="6086173" y="13123519"/>
                </a:lnTo>
                <a:lnTo>
                  <a:pt x="6086173" y="12221326"/>
                </a:lnTo>
                <a:lnTo>
                  <a:pt x="8078603" y="10236799"/>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Dikdörtgen 1">
            <a:extLst>
              <a:ext uri="{FF2B5EF4-FFF2-40B4-BE49-F238E27FC236}">
                <a16:creationId xmlns:a16="http://schemas.microsoft.com/office/drawing/2014/main" id="{58C7D5CB-C102-4233-9200-10A5C71125A1}"/>
              </a:ext>
            </a:extLst>
          </p:cNvPr>
          <p:cNvSpPr/>
          <p:nvPr/>
        </p:nvSpPr>
        <p:spPr>
          <a:xfrm>
            <a:off x="5574349" y="1107661"/>
            <a:ext cx="6749143" cy="1569660"/>
          </a:xfrm>
          <a:prstGeom prst="rect">
            <a:avLst/>
          </a:prstGeom>
        </p:spPr>
        <p:txBody>
          <a:bodyPr wrap="square">
            <a:spAutoFit/>
          </a:bodyPr>
          <a:lstStyle/>
          <a:p>
            <a:pPr algn="ctr"/>
            <a:r>
              <a:rPr lang="tr-TR" sz="3200" b="1" dirty="0">
                <a:solidFill>
                  <a:schemeClr val="accent5">
                    <a:lumMod val="75000"/>
                  </a:schemeClr>
                </a:solidFill>
                <a:latin typeface="Arial Black" panose="020B0A04020102020204" pitchFamily="34" charset="0"/>
              </a:rPr>
              <a:t>SUNUM BİTMİŞTİR.</a:t>
            </a:r>
          </a:p>
          <a:p>
            <a:pPr algn="ctr"/>
            <a:endParaRPr lang="tr-TR" sz="3200" b="1" dirty="0">
              <a:solidFill>
                <a:schemeClr val="accent5">
                  <a:lumMod val="75000"/>
                </a:schemeClr>
              </a:solidFill>
              <a:latin typeface="Arial Black" panose="020B0A04020102020204" pitchFamily="34" charset="0"/>
            </a:endParaRPr>
          </a:p>
          <a:p>
            <a:pPr algn="ctr"/>
            <a:r>
              <a:rPr lang="tr-TR" sz="3200" b="1" dirty="0">
                <a:solidFill>
                  <a:schemeClr val="accent5">
                    <a:lumMod val="75000"/>
                  </a:schemeClr>
                </a:solidFill>
                <a:latin typeface="Arial Black" panose="020B0A04020102020204" pitchFamily="34" charset="0"/>
              </a:rPr>
              <a:t>	   ARZ EDERİM.</a:t>
            </a:r>
          </a:p>
        </p:txBody>
      </p:sp>
      <p:pic>
        <p:nvPicPr>
          <p:cNvPr id="5" name="Resim 4">
            <a:extLst>
              <a:ext uri="{FF2B5EF4-FFF2-40B4-BE49-F238E27FC236}">
                <a16:creationId xmlns:a16="http://schemas.microsoft.com/office/drawing/2014/main" id="{E69B8658-05B4-4E4B-8AD5-5A178A2AC8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3518" y="4398703"/>
            <a:ext cx="5319974" cy="2574986"/>
          </a:xfrm>
          <a:prstGeom prst="rect">
            <a:avLst/>
          </a:prstGeom>
        </p:spPr>
      </p:pic>
      <p:pic>
        <p:nvPicPr>
          <p:cNvPr id="8" name="Resim 7">
            <a:extLst>
              <a:ext uri="{FF2B5EF4-FFF2-40B4-BE49-F238E27FC236}">
                <a16:creationId xmlns:a16="http://schemas.microsoft.com/office/drawing/2014/main" id="{0525A2A3-D773-49E7-8D1E-75F556677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4380" y="0"/>
            <a:ext cx="2007620" cy="1429858"/>
          </a:xfrm>
          <a:prstGeom prst="rect">
            <a:avLst/>
          </a:prstGeom>
        </p:spPr>
      </p:pic>
      <p:sp>
        <p:nvSpPr>
          <p:cNvPr id="4" name="Metin kutusu 3">
            <a:extLst>
              <a:ext uri="{FF2B5EF4-FFF2-40B4-BE49-F238E27FC236}">
                <a16:creationId xmlns:a16="http://schemas.microsoft.com/office/drawing/2014/main" id="{5B3575D4-E144-4456-BED4-3E7DAD80E857}"/>
              </a:ext>
            </a:extLst>
          </p:cNvPr>
          <p:cNvSpPr txBox="1"/>
          <p:nvPr/>
        </p:nvSpPr>
        <p:spPr>
          <a:xfrm>
            <a:off x="7409204" y="3629262"/>
            <a:ext cx="4973652" cy="769441"/>
          </a:xfrm>
          <a:prstGeom prst="rect">
            <a:avLst/>
          </a:prstGeom>
          <a:noFill/>
        </p:spPr>
        <p:txBody>
          <a:bodyPr wrap="square" rtlCol="0">
            <a:spAutoFit/>
          </a:bodyPr>
          <a:lstStyle/>
          <a:p>
            <a:r>
              <a:rPr lang="tr-TR" sz="4400" b="1" dirty="0">
                <a:solidFill>
                  <a:schemeClr val="accent5">
                    <a:lumMod val="75000"/>
                  </a:schemeClr>
                </a:solidFill>
              </a:rPr>
              <a:t>BİZİ TAKİPTE KALIN</a:t>
            </a:r>
          </a:p>
        </p:txBody>
      </p:sp>
    </p:spTree>
    <p:extLst>
      <p:ext uri="{BB962C8B-B14F-4D97-AF65-F5344CB8AC3E}">
        <p14:creationId xmlns:p14="http://schemas.microsoft.com/office/powerpoint/2010/main" val="1641083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3.54167E-6 -4.81481E-6 L -0.25 -4.81481E-6 " pathEditMode="relative" rAng="0" ptsTypes="AA">
                                      <p:cBhvr>
                                        <p:cTn id="6" dur="6000" fill="hold"/>
                                        <p:tgtEl>
                                          <p:spTgt spid="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ÖZEL HAREKAT VE ÇEVİK KUVVET ŞUBE MÜDÜRLÜĞÜ</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sp>
        <p:nvSpPr>
          <p:cNvPr id="2" name="Dikdörtgen 1"/>
          <p:cNvSpPr/>
          <p:nvPr/>
        </p:nvSpPr>
        <p:spPr>
          <a:xfrm>
            <a:off x="157101" y="2093614"/>
            <a:ext cx="6096000" cy="2800767"/>
          </a:xfrm>
          <a:prstGeom prst="rect">
            <a:avLst/>
          </a:prstGeom>
        </p:spPr>
        <p:txBody>
          <a:bodyPr>
            <a:spAutoFit/>
          </a:bodyPr>
          <a:lstStyle/>
          <a:p>
            <a:pPr lvl="0" algn="just" eaLnBrk="0" fontAlgn="base" hangingPunct="0">
              <a:defRPr/>
            </a:pPr>
            <a:r>
              <a:rPr lang="tr-TR" sz="2200" dirty="0">
                <a:solidFill>
                  <a:srgbClr val="002060"/>
                </a:solidFill>
                <a:latin typeface="Times New Roman" panose="02020603050405020304" pitchFamily="18" charset="0"/>
                <a:cs typeface="Times New Roman" panose="02020603050405020304" pitchFamily="18" charset="0"/>
              </a:rPr>
              <a:t>	İlimiz, Merkez İlçesi, </a:t>
            </a:r>
            <a:r>
              <a:rPr lang="tr-TR" sz="2200" dirty="0" err="1">
                <a:solidFill>
                  <a:srgbClr val="002060"/>
                </a:solidFill>
                <a:latin typeface="Times New Roman" panose="02020603050405020304" pitchFamily="18" charset="0"/>
                <a:cs typeface="Times New Roman" panose="02020603050405020304" pitchFamily="18" charset="0"/>
              </a:rPr>
              <a:t>Yalnızbağ</a:t>
            </a:r>
            <a:r>
              <a:rPr lang="tr-TR" sz="2200" dirty="0">
                <a:solidFill>
                  <a:srgbClr val="002060"/>
                </a:solidFill>
                <a:latin typeface="Times New Roman" panose="02020603050405020304" pitchFamily="18" charset="0"/>
                <a:cs typeface="Times New Roman" panose="02020603050405020304" pitchFamily="18" charset="0"/>
              </a:rPr>
              <a:t> Mahallesinde bulunan, mülkiyeti Hazineye ait 456 ada 100 parsel no.lu taşınmaz üzerine </a:t>
            </a:r>
            <a:r>
              <a:rPr lang="tr-TR" sz="2200" b="1" dirty="0">
                <a:solidFill>
                  <a:srgbClr val="002060"/>
                </a:solidFill>
                <a:latin typeface="Times New Roman" panose="02020603050405020304" pitchFamily="18" charset="0"/>
                <a:cs typeface="Times New Roman" panose="02020603050405020304" pitchFamily="18" charset="0"/>
              </a:rPr>
              <a:t>5.466</a:t>
            </a:r>
            <a:r>
              <a:rPr lang="tr-TR" sz="2200" dirty="0">
                <a:solidFill>
                  <a:srgbClr val="002060"/>
                </a:solidFill>
                <a:latin typeface="Times New Roman" panose="02020603050405020304" pitchFamily="18" charset="0"/>
                <a:cs typeface="Times New Roman" panose="02020603050405020304" pitchFamily="18" charset="0"/>
              </a:rPr>
              <a:t> </a:t>
            </a:r>
            <a:r>
              <a:rPr lang="tr-TR" sz="2200" b="1" dirty="0">
                <a:solidFill>
                  <a:srgbClr val="002060"/>
                </a:solidFill>
                <a:latin typeface="Times New Roman" panose="02020603050405020304" pitchFamily="18" charset="0"/>
                <a:cs typeface="Times New Roman" panose="02020603050405020304" pitchFamily="18" charset="0"/>
              </a:rPr>
              <a:t>m²</a:t>
            </a:r>
            <a:r>
              <a:rPr lang="tr-TR" sz="2200" dirty="0">
                <a:solidFill>
                  <a:srgbClr val="002060"/>
                </a:solidFill>
                <a:latin typeface="Times New Roman" panose="02020603050405020304" pitchFamily="18" charset="0"/>
                <a:cs typeface="Times New Roman" panose="02020603050405020304" pitchFamily="18" charset="0"/>
              </a:rPr>
              <a:t> inşaat alanına sahip Özel Harekat ve Çevik Kuvvet Şube Müdürlükleri Hizmet Binası yapılması planlanmış olup; “İl Emniyet Müdürlüğü Yeni Hizmet Binası yapım işi” ile birlikte yapım ihalesine çıkılarak, inşaat çalışmalarına başlanacaktır. </a:t>
            </a:r>
          </a:p>
        </p:txBody>
      </p:sp>
      <p:pic>
        <p:nvPicPr>
          <p:cNvPr id="8" name="Resim 7">
            <a:extLst>
              <a:ext uri="{FF2B5EF4-FFF2-40B4-BE49-F238E27FC236}">
                <a16:creationId xmlns:a16="http://schemas.microsoft.com/office/drawing/2014/main" id="{6A320BCD-DA52-4F3F-B93C-301D3F121B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7715" y="1918003"/>
            <a:ext cx="5112568" cy="3303658"/>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05735278"/>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645F9CA-6514-D544-9B32-709E197666A9}"/>
              </a:ext>
            </a:extLst>
          </p:cNvPr>
          <p:cNvSpPr/>
          <p:nvPr/>
        </p:nvSpPr>
        <p:spPr>
          <a:xfrm>
            <a:off x="6095999" y="283528"/>
            <a:ext cx="6096000" cy="2903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tr-TR" sz="1600" b="1" dirty="0">
                <a:solidFill>
                  <a:schemeClr val="bg1"/>
                </a:solidFill>
                <a:ea typeface="Avenir Next Heavy" charset="0"/>
                <a:cs typeface="Avenir Next Heavy" charset="0"/>
              </a:rPr>
              <a:t>ERZİNCAN EMNİYET MÜDÜRLÜĞÜ</a:t>
            </a:r>
          </a:p>
        </p:txBody>
      </p:sp>
      <p:sp>
        <p:nvSpPr>
          <p:cNvPr id="5" name="Rectangle 7">
            <a:extLst>
              <a:ext uri="{FF2B5EF4-FFF2-40B4-BE49-F238E27FC236}">
                <a16:creationId xmlns:a16="http://schemas.microsoft.com/office/drawing/2014/main" id="{DBA4DAD3-67C2-BA48-90F9-6657ABDB17A6}"/>
              </a:ext>
            </a:extLst>
          </p:cNvPr>
          <p:cNvSpPr/>
          <p:nvPr/>
        </p:nvSpPr>
        <p:spPr>
          <a:xfrm>
            <a:off x="0" y="283528"/>
            <a:ext cx="6096000" cy="29035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1600" b="1" dirty="0">
                <a:solidFill>
                  <a:schemeClr val="bg1"/>
                </a:solidFill>
                <a:effectLst>
                  <a:outerShdw blurRad="38100" dist="38100" dir="2700000" algn="tl">
                    <a:srgbClr val="000000">
                      <a:alpha val="43137"/>
                    </a:srgbClr>
                  </a:outerShdw>
                </a:effectLst>
                <a:latin typeface="Calibri" pitchFamily="34" charset="0"/>
              </a:rPr>
              <a:t>ÖZEL HAREKAT VE ÇEVİK KUVVET ŞUBE MÜDÜRLÜĞÜ</a:t>
            </a:r>
          </a:p>
        </p:txBody>
      </p:sp>
      <p:pic>
        <p:nvPicPr>
          <p:cNvPr id="7" name="Resim 6" descr="C:\Users\303742\Desktop\Erzincan logo - Kopya.png"/>
          <p:cNvPicPr/>
          <p:nvPr/>
        </p:nvPicPr>
        <p:blipFill>
          <a:blip r:embed="rId3" cstate="print">
            <a:extLst>
              <a:ext uri="{28A0092B-C50C-407E-A947-70E740481C1C}">
                <a14:useLocalDpi xmlns:a14="http://schemas.microsoft.com/office/drawing/2010/main" val="0"/>
              </a:ext>
            </a:extLst>
          </a:blip>
          <a:stretch>
            <a:fillRect/>
          </a:stretch>
        </p:blipFill>
        <p:spPr bwMode="auto">
          <a:xfrm>
            <a:off x="5736001" y="68707"/>
            <a:ext cx="720000" cy="720000"/>
          </a:xfrm>
          <a:prstGeom prst="rect">
            <a:avLst/>
          </a:prstGeom>
          <a:noFill/>
          <a:ln>
            <a:noFill/>
          </a:ln>
        </p:spPr>
      </p:pic>
      <p:pic>
        <p:nvPicPr>
          <p:cNvPr id="12" name="Resim 11">
            <a:extLst>
              <a:ext uri="{FF2B5EF4-FFF2-40B4-BE49-F238E27FC236}">
                <a16:creationId xmlns:a16="http://schemas.microsoft.com/office/drawing/2014/main" id="{1EDF0836-A0B4-4900-A579-4DC81AC1B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919" y="836748"/>
            <a:ext cx="10821798" cy="5519814"/>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27562857"/>
      </p:ext>
    </p:extLst>
  </p:cSld>
  <p:clrMapOvr>
    <a:masterClrMapping/>
  </p:clrMapOvr>
  <mc:AlternateContent xmlns:mc="http://schemas.openxmlformats.org/markup-compatibility/2006" xmlns:p14="http://schemas.microsoft.com/office/powerpoint/2010/main">
    <mc:Choice Requires="p14">
      <p:transition spd="slow" p14:dur="1200">
        <p14:gallery dir="l"/>
      </p:transition>
    </mc:Choice>
    <mc:Fallback xmlns="">
      <p:transition spd="slow">
        <p:fade/>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11792</TotalTime>
  <Words>3867</Words>
  <Application>Microsoft Office PowerPoint</Application>
  <PresentationFormat>Geniş ekran</PresentationFormat>
  <Paragraphs>552</Paragraphs>
  <Slides>75</Slides>
  <Notes>48</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75</vt:i4>
      </vt:variant>
    </vt:vector>
  </HeadingPairs>
  <TitlesOfParts>
    <vt:vector size="85" baseType="lpstr">
      <vt:lpstr>Arial</vt:lpstr>
      <vt:lpstr>Arial Black</vt:lpstr>
      <vt:lpstr>Avenir Next Heavy</vt:lpstr>
      <vt:lpstr>Calibri</vt:lpstr>
      <vt:lpstr>Calibri Light</vt:lpstr>
      <vt:lpstr>Cambria</vt:lpstr>
      <vt:lpstr>Times New Roman</vt:lpstr>
      <vt:lpstr>Verdana</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ERZİNCAN EMNİYET MÜDÜRLÜĞÜ</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HALİL İBRAHİM İLHAN</dc:creator>
  <cp:lastModifiedBy>ANIL SOYLU</cp:lastModifiedBy>
  <cp:revision>493</cp:revision>
  <cp:lastPrinted>2024-01-24T09:14:38Z</cp:lastPrinted>
  <dcterms:created xsi:type="dcterms:W3CDTF">2023-07-09T06:28:23Z</dcterms:created>
  <dcterms:modified xsi:type="dcterms:W3CDTF">2024-01-24T09:39:43Z</dcterms:modified>
</cp:coreProperties>
</file>